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256" r:id="rId2"/>
    <p:sldId id="355" r:id="rId3"/>
    <p:sldId id="313" r:id="rId4"/>
    <p:sldId id="330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56" r:id="rId13"/>
    <p:sldId id="320" r:id="rId14"/>
    <p:sldId id="271" r:id="rId15"/>
    <p:sldId id="272" r:id="rId16"/>
    <p:sldId id="273" r:id="rId17"/>
    <p:sldId id="274" r:id="rId18"/>
    <p:sldId id="275" r:id="rId19"/>
    <p:sldId id="318" r:id="rId20"/>
    <p:sldId id="319" r:id="rId21"/>
    <p:sldId id="310" r:id="rId22"/>
    <p:sldId id="311" r:id="rId23"/>
    <p:sldId id="312" r:id="rId24"/>
    <p:sldId id="323" r:id="rId25"/>
    <p:sldId id="278" r:id="rId26"/>
    <p:sldId id="279" r:id="rId27"/>
    <p:sldId id="280" r:id="rId28"/>
    <p:sldId id="281" r:id="rId29"/>
    <p:sldId id="321" r:id="rId30"/>
    <p:sldId id="324" r:id="rId31"/>
    <p:sldId id="286" r:id="rId32"/>
    <p:sldId id="287" r:id="rId33"/>
    <p:sldId id="326" r:id="rId34"/>
    <p:sldId id="33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57" r:id="rId49"/>
    <p:sldId id="358" r:id="rId50"/>
    <p:sldId id="359" r:id="rId51"/>
    <p:sldId id="344" r:id="rId52"/>
    <p:sldId id="345" r:id="rId53"/>
    <p:sldId id="346" r:id="rId54"/>
    <p:sldId id="347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348" r:id="rId63"/>
    <p:sldId id="349" r:id="rId64"/>
    <p:sldId id="350" r:id="rId65"/>
    <p:sldId id="351" r:id="rId66"/>
    <p:sldId id="352" r:id="rId67"/>
    <p:sldId id="276" r:id="rId68"/>
    <p:sldId id="277" r:id="rId69"/>
    <p:sldId id="353" r:id="rId70"/>
    <p:sldId id="300" r:id="rId71"/>
    <p:sldId id="302" r:id="rId72"/>
    <p:sldId id="303" r:id="rId73"/>
    <p:sldId id="340" r:id="rId74"/>
    <p:sldId id="341" r:id="rId75"/>
    <p:sldId id="258" r:id="rId76"/>
    <p:sldId id="259" r:id="rId77"/>
    <p:sldId id="260" r:id="rId78"/>
    <p:sldId id="261" r:id="rId79"/>
    <p:sldId id="262" r:id="rId80"/>
    <p:sldId id="263" r:id="rId81"/>
    <p:sldId id="291" r:id="rId82"/>
    <p:sldId id="342" r:id="rId83"/>
    <p:sldId id="343" r:id="rId84"/>
    <p:sldId id="354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158" autoAdjust="0"/>
    <p:restoredTop sz="54344" autoAdjust="0"/>
  </p:normalViewPr>
  <p:slideViewPr>
    <p:cSldViewPr snapToGrid="0">
      <p:cViewPr varScale="1">
        <p:scale>
          <a:sx n="41" d="100"/>
          <a:sy n="41" d="100"/>
        </p:scale>
        <p:origin x="177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</a:t>
          </a:r>
          <a:r>
            <a:rPr lang="en-US" altLang="zh-TW" sz="2800"/>
            <a:t>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</a:t>
          </a:r>
          <a:r>
            <a:rPr lang="en-US" altLang="zh-TW" sz="2800"/>
            <a:t>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</a:t>
          </a:r>
          <a:r>
            <a:rPr lang="en-US" altLang="zh-TW" sz="2800"/>
            <a:t>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065E4005-B1AF-4700-B55B-FBF77F5968A3}" type="presOf" srcId="{7ABBEAF7-C373-4176-BC82-DCCB6D5E3E26}" destId="{A491758C-84A6-4A4D-888E-93118B4129B4}" srcOrd="0" destOrd="0" presId="urn:microsoft.com/office/officeart/2005/8/layout/process1"/>
    <dgm:cxn modelId="{6F6CBB0C-8EF5-4C17-95C4-33E2E15813D1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2D33CF3D-783C-4879-AC93-97C5191F9CA8}" type="presOf" srcId="{D60C5607-81DE-4CC8-91B3-C56E5666A49F}" destId="{75576B2E-DB43-49F5-8A31-D5CBF5F78EEC}" srcOrd="0" destOrd="0" presId="urn:microsoft.com/office/officeart/2005/8/layout/process1"/>
    <dgm:cxn modelId="{8D5D5A75-E210-4A70-A078-682469248FEF}" type="presOf" srcId="{801111EC-7761-4006-9B8D-BDD3478D6A0C}" destId="{CFEBD105-9F67-4F60-B070-C671AE93A28A}" srcOrd="0" destOrd="0" presId="urn:microsoft.com/office/officeart/2005/8/layout/process1"/>
    <dgm:cxn modelId="{35BB2386-750E-4524-B6C3-768F75B67309}" type="presOf" srcId="{E857221A-734F-4396-A642-04F985B7D590}" destId="{FCAC1A52-7A03-424B-8708-40DF70DCEBE1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ABE16CB5-EFD7-477D-8B23-3AC971674672}" type="presOf" srcId="{E857221A-734F-4396-A642-04F985B7D590}" destId="{888540DF-FD49-4215-991C-C7B2A2E10D35}" srcOrd="0" destOrd="0" presId="urn:microsoft.com/office/officeart/2005/8/layout/process1"/>
    <dgm:cxn modelId="{3FF91CB6-DDB4-4C82-8984-9762CD5923AD}" type="presOf" srcId="{680F7195-4FD3-481E-8A2B-5AD54C8280AB}" destId="{B28036AB-B71B-48DE-97C4-D287BC3BE7AC}" srcOrd="0" destOrd="0" presId="urn:microsoft.com/office/officeart/2005/8/layout/process1"/>
    <dgm:cxn modelId="{E53110B8-D44F-4AA7-92C5-50727E6AA94A}" type="presOf" srcId="{D60C5607-81DE-4CC8-91B3-C56E5666A49F}" destId="{1FFABC42-5BE3-4E33-A2BE-582BDAFB0BDF}" srcOrd="1" destOrd="0" presId="urn:microsoft.com/office/officeart/2005/8/layout/process1"/>
    <dgm:cxn modelId="{666696D6-A81B-43A4-ABF9-C269B76985DE}" type="presParOf" srcId="{A491758C-84A6-4A4D-888E-93118B4129B4}" destId="{CFEBD105-9F67-4F60-B070-C671AE93A28A}" srcOrd="0" destOrd="0" presId="urn:microsoft.com/office/officeart/2005/8/layout/process1"/>
    <dgm:cxn modelId="{AF678D29-14F5-4DC4-9C70-A8B201A06520}" type="presParOf" srcId="{A491758C-84A6-4A4D-888E-93118B4129B4}" destId="{888540DF-FD49-4215-991C-C7B2A2E10D35}" srcOrd="1" destOrd="0" presId="urn:microsoft.com/office/officeart/2005/8/layout/process1"/>
    <dgm:cxn modelId="{BA0B3FF1-0D0C-4696-AE03-24787257E4BE}" type="presParOf" srcId="{888540DF-FD49-4215-991C-C7B2A2E10D35}" destId="{FCAC1A52-7A03-424B-8708-40DF70DCEBE1}" srcOrd="0" destOrd="0" presId="urn:microsoft.com/office/officeart/2005/8/layout/process1"/>
    <dgm:cxn modelId="{97DB561C-3635-4192-A20A-737F863BC4C5}" type="presParOf" srcId="{A491758C-84A6-4A4D-888E-93118B4129B4}" destId="{2C9E42A7-D692-4DEF-A008-68C3A4D1516E}" srcOrd="2" destOrd="0" presId="urn:microsoft.com/office/officeart/2005/8/layout/process1"/>
    <dgm:cxn modelId="{DA063AFD-EC9D-4A48-ABEE-499D00662B70}" type="presParOf" srcId="{A491758C-84A6-4A4D-888E-93118B4129B4}" destId="{75576B2E-DB43-49F5-8A31-D5CBF5F78EEC}" srcOrd="3" destOrd="0" presId="urn:microsoft.com/office/officeart/2005/8/layout/process1"/>
    <dgm:cxn modelId="{51533F9E-6C05-4F61-934B-C57D29845794}" type="presParOf" srcId="{75576B2E-DB43-49F5-8A31-D5CBF5F78EEC}" destId="{1FFABC42-5BE3-4E33-A2BE-582BDAFB0BDF}" srcOrd="0" destOrd="0" presId="urn:microsoft.com/office/officeart/2005/8/layout/process1"/>
    <dgm:cxn modelId="{3CB584B8-A914-489D-8E84-EE56C4D295A6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</a:t>
          </a:r>
          <a:r>
            <a:rPr lang="en-US" altLang="zh-TW" sz="2800" kern="1200"/>
            <a:t>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</a:t>
          </a:r>
          <a:r>
            <a:rPr lang="en-US" altLang="zh-TW" sz="2800" kern="1200"/>
            <a:t>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</a:t>
          </a:r>
          <a:r>
            <a:rPr lang="en-US" altLang="zh-TW" sz="2800" kern="1200"/>
            <a:t>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EB32D-3EFC-443D-9FD5-44BA8F54B34E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F5DAF-6A0D-4EB6-BEE4-4A3D9B453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23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lectures.net/adam_coates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團隊將以機器學習技術分析匿名的視網膜掃瞄圖像資料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蔡明介：台灣想搞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227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F5DAF-6A0D-4EB6-BEE4-4A3D9B453FF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459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http://www.twword.com/wiki/%E8%85%A6%E6%88%B6%E7%A9%B4</a:t>
            </a:r>
          </a:p>
          <a:p>
            <a:endParaRPr lang="en-US" altLang="zh-TW" dirty="0"/>
          </a:p>
          <a:p>
            <a:r>
              <a:rPr lang="en-US" altLang="zh-TW" dirty="0"/>
              <a:t>http://ukenglish.pixnet.net/blog/post/105691160-%E3%80%90%E5%8F%B0%E5%8D%97%E5%B8%82%E5%AD%B8%E8%8B%B1%E8%AA%9E%EF%BC%8C%E5%84%AA%E9%85%B7%E8%8B%B1%E8%AA%9E%E6%96%87%E7%90%86%E5%85%AC%E5%91%8A%E3%80%91%E6%9C%AC%E4%B8%AD%E5%BF%83</a:t>
            </a:r>
          </a:p>
          <a:p>
            <a:endParaRPr lang="en-US" altLang="zh-TW" dirty="0"/>
          </a:p>
          <a:p>
            <a:r>
              <a:rPr lang="en-US" altLang="zh-TW" dirty="0"/>
              <a:t>http://onepiece1234567890.blogspot.tw/2013/12/blog-post_8.html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89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瞬間潮了起來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654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Ignore</a:t>
            </a:r>
            <a:r>
              <a:rPr lang="en-US" altLang="zh-TW" baseline="0" dirty="0"/>
              <a:t> +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610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F5DAF-6A0D-4EB6-BEE4-4A3D9B453FF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429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example,</a:t>
            </a:r>
            <a:r>
              <a:rPr lang="en-US" altLang="zh-TW" baseline="0" dirty="0"/>
              <a:t> if we modify “1” to “2”, then we have another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75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You can connect the neurons by other ways you like </a:t>
            </a:r>
            <a:r>
              <a:rPr lang="en-US" altLang="zh-TW" sz="1200" dirty="0">
                <a:sym typeface="Wingdings" panose="05000000000000000000" pitchFamily="2" charset="2"/>
              </a:rPr>
              <a:t>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ym typeface="Wingdings" panose="05000000000000000000" pitchFamily="2" charset="2"/>
              </a:rPr>
              <a:t>How many</a:t>
            </a:r>
            <a:r>
              <a:rPr lang="en-US" altLang="zh-TW" sz="1200" baseline="0" dirty="0">
                <a:sym typeface="Wingdings" panose="05000000000000000000" pitchFamily="2" charset="2"/>
              </a:rPr>
              <a:t> layer is deep?</a:t>
            </a:r>
            <a:endParaRPr lang="zh-TW" altLang="en-US" sz="1200" dirty="0"/>
          </a:p>
          <a:p>
            <a:endParaRPr lang="en-US" altLang="zh-TW" sz="1200" dirty="0"/>
          </a:p>
          <a:p>
            <a:endParaRPr lang="en-US" altLang="zh-TW" sz="1200" dirty="0"/>
          </a:p>
          <a:p>
            <a:r>
              <a:rPr lang="en-US" altLang="zh-TW" sz="1200" dirty="0"/>
              <a:t>CNN just another way to connect the neuros.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You can always connect the neurons in your own way.</a:t>
            </a:r>
            <a:endParaRPr lang="zh-TW" altLang="en-US" sz="1200" dirty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“+” is ignored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Each dimension corresponds to a digit (10 dimension is needed)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90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169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972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you know how to do it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author: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Adam Coates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Baidu, Inc. </a:t>
            </a:r>
            <a:endParaRPr lang="en-US" altLang="zh-TW" dirty="0"/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(hopefully faster)</a:t>
            </a:r>
          </a:p>
          <a:p>
            <a:endParaRPr lang="en-US" altLang="zh-TW" dirty="0"/>
          </a:p>
          <a:p>
            <a:r>
              <a:rPr lang="en-US" altLang="zh-TW" dirty="0"/>
              <a:t>http://videolectures.net/deeplearning2015_coates_deep_learning/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283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59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團隊將以機器學習技術分析匿名的視網膜掃瞄圖像資料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蔡明介：台灣想搞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248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992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F5DAF-6A0D-4EB6-BEE4-4A3D9B453FF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919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529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en-US" altLang="zh-TW" baseline="0" dirty="0"/>
              <a:t> same approach for other cases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679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CNN just another way to connect the neuros.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You can always connect the neurons in your own way.</a:t>
            </a:r>
            <a:endParaRPr lang="zh-TW" altLang="en-US" sz="1200" dirty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“+” is ignored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Each dimension corresponds to a digit (10 dimension is needed)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10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http://www.twword.com/wiki/%E8%85%A6%E6%88%B6%E7%A9%B4</a:t>
            </a:r>
          </a:p>
          <a:p>
            <a:endParaRPr lang="en-US" altLang="zh-TW" dirty="0"/>
          </a:p>
          <a:p>
            <a:r>
              <a:rPr lang="en-US" altLang="zh-TW" dirty="0"/>
              <a:t>http://ukenglish.pixnet.net/blog/post/105691160-%E3%80%90%E5%8F%B0%E5%8D%97%E5%B8%82%E5%AD%B8%E8%8B%B1%E8%AA%9E%EF%BC%8C%E5%84%AA%E9%85%B7%E8%8B%B1%E8%AA%9E%E6%96%87%E7%90%86%E5%85%AC%E5%91%8A%E3%80%91%E6%9C%AC%E4%B8%AD%E5%BF%83</a:t>
            </a:r>
          </a:p>
          <a:p>
            <a:endParaRPr lang="en-US" altLang="zh-TW" dirty="0"/>
          </a:p>
          <a:p>
            <a:r>
              <a:rPr lang="en-US" altLang="zh-TW" dirty="0"/>
              <a:t>http://onepiece1234567890.blogspot.tw/2013/12/blog-post_8.html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002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https://www.youtube.com/watch?v=XWTfgehRxzU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You can never </a:t>
            </a:r>
            <a:r>
              <a:rPr lang="en-US" altLang="zh-TW" sz="1200" dirty="0" err="1"/>
              <a:t>tind</a:t>
            </a:r>
            <a:r>
              <a:rPr lang="en-US" altLang="zh-TW" sz="1200" dirty="0"/>
              <a:t> this in the textbook!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With </a:t>
            </a:r>
            <a:r>
              <a:rPr lang="en-US" altLang="zh-TW" sz="1200" dirty="0" err="1"/>
              <a:t>softmax</a:t>
            </a:r>
            <a:r>
              <a:rPr lang="en-US" altLang="zh-TW" sz="1200" dirty="0"/>
              <a:t>, the summation of all the </a:t>
            </a:r>
            <a:r>
              <a:rPr lang="en-US" altLang="zh-TW" sz="1200" dirty="0" err="1"/>
              <a:t>ouputs</a:t>
            </a:r>
            <a:r>
              <a:rPr lang="en-US" altLang="zh-TW" sz="1200" dirty="0"/>
              <a:t> would be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Can be considered as probability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if you want ……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488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Randomly</a:t>
            </a:r>
            <a:r>
              <a:rPr lang="en-US" altLang="zh-TW" sz="1200" baseline="0" dirty="0"/>
              <a:t> picked one 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Two approaches update the parameters towards the same direction, but stochastic is faster!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Better!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086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http://www.twword.com/wiki/%E8%85%A6%E6%88%B6%E7%A9%B4</a:t>
            </a:r>
          </a:p>
          <a:p>
            <a:endParaRPr lang="en-US" altLang="zh-TW" dirty="0"/>
          </a:p>
          <a:p>
            <a:r>
              <a:rPr lang="en-US" altLang="zh-TW" dirty="0"/>
              <a:t>http://ukenglish.pixnet.net/blog/post/105691160-%E3%80%90%E5%8F%B0%E5%8D%97%E5%B8%82%E5%AD%B8%E8%8B%B1%E8%AA%9E%EF%BC%8C%E5%84%AA%E9%85%B7%E8%8B%B1%E8%AA%9E%E6%96%87%E7%90%86%E5%85%AC%E5%91%8A%E3%80%91%E6%9C%AC%E4%B8%AD%E5%BF%83</a:t>
            </a:r>
          </a:p>
          <a:p>
            <a:endParaRPr lang="en-US" altLang="zh-TW" dirty="0"/>
          </a:p>
          <a:p>
            <a:r>
              <a:rPr lang="en-US" altLang="zh-TW" dirty="0"/>
              <a:t>http://onepiece1234567890.blogspot.tw/2013/12/blog-post_8.html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935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F5DAF-6A0D-4EB6-BEE4-4A3D9B453FF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197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團隊將以機器學習技術分析匿名的視網膜掃瞄圖像資料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蔡明介：台灣想搞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602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F5DAF-6A0D-4EB6-BEE4-4A3D9B453FF2}" type="slidenum">
              <a:rPr lang="zh-TW" altLang="en-US" smtClean="0"/>
              <a:t>47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69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7F86A-5A07-4713-A20D-78823EE9F2D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8137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7F86A-5A07-4713-A20D-78823EE9F2D1}" type="slidenum">
              <a:rPr lang="zh-TW" altLang="en-US" smtClean="0"/>
              <a:t>75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https://en.wikipedia.org/wiki/Activation_function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 err="1"/>
              <a:t>Theno</a:t>
            </a:r>
            <a:r>
              <a:rPr lang="en-US" altLang="zh-TW" dirty="0"/>
              <a:t>: </a:t>
            </a:r>
            <a:r>
              <a:rPr lang="en-US" altLang="zh-TW" dirty="0" err="1"/>
              <a:t>Universite</a:t>
            </a:r>
            <a:r>
              <a:rPr lang="en-US" altLang="zh-TW" dirty="0"/>
              <a:t> de </a:t>
            </a:r>
            <a:r>
              <a:rPr lang="en-US" altLang="zh-TW" dirty="0" err="1"/>
              <a:t>Montr</a:t>
            </a:r>
            <a:r>
              <a:rPr lang="en-US" altLang="zh-TW" dirty="0"/>
              <a:t> ´ </a:t>
            </a:r>
            <a:r>
              <a:rPr lang="en-US" altLang="zh-TW" dirty="0" err="1"/>
              <a:t>eal</a:t>
            </a:r>
            <a:endParaRPr lang="zh-TW" altLang="en-US" dirty="0"/>
          </a:p>
          <a:p>
            <a:r>
              <a:rPr lang="en-US" altLang="zh-TW" dirty="0" err="1"/>
              <a:t>Yoshua</a:t>
            </a:r>
            <a:r>
              <a:rPr lang="en-US" altLang="zh-TW" dirty="0"/>
              <a:t> </a:t>
            </a:r>
            <a:r>
              <a:rPr lang="en-US" altLang="zh-TW" dirty="0" err="1"/>
              <a:t>Bengio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78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 err="1"/>
              <a:t>Theno</a:t>
            </a:r>
            <a:r>
              <a:rPr lang="en-US" altLang="zh-TW" dirty="0"/>
              <a:t>: </a:t>
            </a:r>
            <a:r>
              <a:rPr lang="en-US" altLang="zh-TW" dirty="0" err="1"/>
              <a:t>Universite</a:t>
            </a:r>
            <a:r>
              <a:rPr lang="en-US" altLang="zh-TW" dirty="0"/>
              <a:t> de </a:t>
            </a:r>
            <a:r>
              <a:rPr lang="en-US" altLang="zh-TW" dirty="0" err="1"/>
              <a:t>Montr</a:t>
            </a:r>
            <a:r>
              <a:rPr lang="en-US" altLang="zh-TW" dirty="0"/>
              <a:t> ´ </a:t>
            </a:r>
            <a:r>
              <a:rPr lang="en-US" altLang="zh-TW" dirty="0" err="1"/>
              <a:t>eal</a:t>
            </a:r>
            <a:endParaRPr lang="zh-TW" altLang="en-US" dirty="0"/>
          </a:p>
          <a:p>
            <a:r>
              <a:rPr lang="en-US" altLang="zh-TW" dirty="0" err="1"/>
              <a:t>Yoshua</a:t>
            </a:r>
            <a:r>
              <a:rPr lang="en-US" altLang="zh-TW" dirty="0"/>
              <a:t> </a:t>
            </a:r>
            <a:r>
              <a:rPr lang="en-US" altLang="zh-TW" dirty="0" err="1"/>
              <a:t>Bengio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79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 err="1"/>
              <a:t>Theno</a:t>
            </a:r>
            <a:r>
              <a:rPr lang="en-US" altLang="zh-TW" dirty="0"/>
              <a:t>: </a:t>
            </a:r>
            <a:r>
              <a:rPr lang="en-US" altLang="zh-TW" dirty="0" err="1"/>
              <a:t>Universite</a:t>
            </a:r>
            <a:r>
              <a:rPr lang="en-US" altLang="zh-TW" dirty="0"/>
              <a:t> de </a:t>
            </a:r>
            <a:r>
              <a:rPr lang="en-US" altLang="zh-TW" dirty="0" err="1"/>
              <a:t>Montr</a:t>
            </a:r>
            <a:r>
              <a:rPr lang="en-US" altLang="zh-TW" dirty="0"/>
              <a:t> ´ </a:t>
            </a:r>
            <a:r>
              <a:rPr lang="en-US" altLang="zh-TW" dirty="0" err="1"/>
              <a:t>eal</a:t>
            </a:r>
            <a:endParaRPr lang="zh-TW" altLang="en-US" dirty="0"/>
          </a:p>
          <a:p>
            <a:r>
              <a:rPr lang="en-US" altLang="zh-TW" dirty="0" err="1"/>
              <a:t>Yoshua</a:t>
            </a:r>
            <a:r>
              <a:rPr lang="en-US" altLang="zh-TW" dirty="0"/>
              <a:t> </a:t>
            </a:r>
            <a:r>
              <a:rPr lang="en-US" altLang="zh-TW" dirty="0" err="1"/>
              <a:t>Bengio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 err="1"/>
              <a:t>Theno</a:t>
            </a:r>
            <a:r>
              <a:rPr lang="en-US" altLang="zh-TW" dirty="0"/>
              <a:t>: </a:t>
            </a:r>
            <a:r>
              <a:rPr lang="en-US" altLang="zh-TW" dirty="0" err="1"/>
              <a:t>Universite</a:t>
            </a:r>
            <a:r>
              <a:rPr lang="en-US" altLang="zh-TW" dirty="0"/>
              <a:t> de </a:t>
            </a:r>
            <a:r>
              <a:rPr lang="en-US" altLang="zh-TW" dirty="0" err="1"/>
              <a:t>Montr</a:t>
            </a:r>
            <a:r>
              <a:rPr lang="en-US" altLang="zh-TW" dirty="0"/>
              <a:t> ´ </a:t>
            </a:r>
            <a:r>
              <a:rPr lang="en-US" altLang="zh-TW" dirty="0" err="1"/>
              <a:t>eal</a:t>
            </a:r>
            <a:endParaRPr lang="zh-TW" altLang="en-US" dirty="0"/>
          </a:p>
          <a:p>
            <a:r>
              <a:rPr lang="en-US" altLang="zh-TW" dirty="0" err="1"/>
              <a:t>Yoshua</a:t>
            </a:r>
            <a:r>
              <a:rPr lang="en-US" altLang="zh-TW" dirty="0"/>
              <a:t> </a:t>
            </a:r>
            <a:r>
              <a:rPr lang="en-US" altLang="zh-TW" dirty="0" err="1"/>
              <a:t>Bengio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Each time</a:t>
            </a:r>
            <a:r>
              <a:rPr lang="zh-TW" altLang="en-US" sz="1200" dirty="0"/>
              <a:t> </a:t>
            </a:r>
            <a:r>
              <a:rPr lang="en-US" altLang="zh-TW" sz="1200" dirty="0"/>
              <a:t>we update</a:t>
            </a:r>
            <a:r>
              <a:rPr lang="en-US" altLang="zh-TW" sz="1200" baseline="0" dirty="0"/>
              <a:t> </a:t>
            </a:r>
            <a:r>
              <a:rPr lang="en-US" altLang="zh-TW" sz="1200" baseline="0" dirty="0" err="1"/>
              <a:t>paramters</a:t>
            </a:r>
            <a:r>
              <a:rPr lang="en-US" altLang="zh-TW" sz="1200" baseline="0" dirty="0"/>
              <a:t>, we have different target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-&gt; </a:t>
            </a:r>
            <a:r>
              <a:rPr lang="zh-TW" altLang="en-US" sz="1200" dirty="0"/>
              <a:t>不安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dirty="0"/>
              <a:t>Shuffle data, and repeat above process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82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Let’s try it.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B7710-8CD0-4638-B869-9CE298800CD8}" type="slidenum">
              <a:rPr lang="zh-TW" altLang="en-US" smtClean="0"/>
              <a:t>83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團隊將以機器學習技術分析匿名的視網膜掃瞄圖像資料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蔡明介：台灣想搞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331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團隊將以機器學習技術分析匿名的視網膜掃瞄圖像資料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蔡明介：台灣想搞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479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團隊將以機器學習技術分析匿名的視網膜掃瞄圖像資料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蔡明介：台灣想搞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991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團隊將以機器學習技術分析匿名的視網膜掃瞄圖像資料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蔡明介：台灣想搞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92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團隊將以機器學習技術分析匿名的視網膜掃瞄圖像資料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蔡明介：台灣想搞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949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團隊將以機器學習技術分析匿名的視網膜掃瞄圖像資料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蔡明介：台灣想搞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個零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53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71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43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32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59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845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31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30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05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4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39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69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014B5-A822-4760-9C92-A4C0DDBD790A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D11CF-6FB2-4FCE-A971-5E1D4AF62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25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oleObject" Target="../embeddings/oleObject6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25.jpeg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4.jpeg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8.wmf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330.png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350.png"/><Relationship Id="rId10" Type="http://schemas.openxmlformats.org/officeDocument/2006/relationships/image" Target="../media/image300.png"/><Relationship Id="rId4" Type="http://schemas.openxmlformats.org/officeDocument/2006/relationships/image" Target="../media/image280.png"/><Relationship Id="rId9" Type="http://schemas.openxmlformats.org/officeDocument/2006/relationships/image" Target="../media/image290.png"/><Relationship Id="rId14" Type="http://schemas.openxmlformats.org/officeDocument/2006/relationships/image" Target="../media/image3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1.wmf"/><Relationship Id="rId12" Type="http://schemas.openxmlformats.org/officeDocument/2006/relationships/image" Target="../media/image3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7.png"/><Relationship Id="rId5" Type="http://schemas.openxmlformats.org/officeDocument/2006/relationships/image" Target="../media/image30.wmf"/><Relationship Id="rId10" Type="http://schemas.openxmlformats.org/officeDocument/2006/relationships/image" Target="../media/image360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0.wmf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2.wmf"/><Relationship Id="rId5" Type="http://schemas.openxmlformats.org/officeDocument/2006/relationships/image" Target="../media/image40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9.png"/><Relationship Id="rId9" Type="http://schemas.openxmlformats.org/officeDocument/2006/relationships/image" Target="../media/image31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43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.wmf"/><Relationship Id="rId11" Type="http://schemas.openxmlformats.org/officeDocument/2006/relationships/image" Target="../media/image46.png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4.wmf"/><Relationship Id="rId4" Type="http://schemas.openxmlformats.org/officeDocument/2006/relationships/image" Target="../media/image45.png"/><Relationship Id="rId9" Type="http://schemas.openxmlformats.org/officeDocument/2006/relationships/oleObject" Target="../embeddings/oleObject2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44.wmf"/><Relationship Id="rId4" Type="http://schemas.openxmlformats.org/officeDocument/2006/relationships/image" Target="../media/image45.png"/><Relationship Id="rId9" Type="http://schemas.openxmlformats.org/officeDocument/2006/relationships/oleObject" Target="../embeddings/oleObject3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47.wmf"/><Relationship Id="rId4" Type="http://schemas.openxmlformats.org/officeDocument/2006/relationships/image" Target="../media/image45.png"/><Relationship Id="rId9" Type="http://schemas.openxmlformats.org/officeDocument/2006/relationships/oleObject" Target="../embeddings/oleObject34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1.wmf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.png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341.png"/><Relationship Id="rId5" Type="http://schemas.openxmlformats.org/officeDocument/2006/relationships/image" Target="../media/image30.wmf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44.wmf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png"/><Relationship Id="rId1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860.png"/><Relationship Id="rId12" Type="http://schemas.openxmlformats.org/officeDocument/2006/relationships/image" Target="../media/image49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5" Type="http://schemas.openxmlformats.org/officeDocument/2006/relationships/image" Target="../media/image570.png"/><Relationship Id="rId10" Type="http://schemas.openxmlformats.org/officeDocument/2006/relationships/image" Target="../media/image58.png"/><Relationship Id="rId4" Type="http://schemas.openxmlformats.org/officeDocument/2006/relationships/image" Target="../media/image59.png"/><Relationship Id="rId9" Type="http://schemas.openxmlformats.org/officeDocument/2006/relationships/image" Target="../media/image57.png"/><Relationship Id="rId14" Type="http://schemas.openxmlformats.org/officeDocument/2006/relationships/image" Target="../media/image5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2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240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96BEoXJMs0" TargetMode="Externa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hGngG64dNM" TargetMode="Externa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image" Target="../media/image97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96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kera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../clipboard/media/image23.png"/><Relationship Id="rId3" Type="http://schemas.openxmlformats.org/officeDocument/2006/relationships/image" Target="../../clipboard/media/image13.png"/><Relationship Id="rId7" Type="http://schemas.openxmlformats.org/officeDocument/2006/relationships/image" Target="../media/image56.png"/><Relationship Id="rId12" Type="http://schemas.openxmlformats.org/officeDocument/2006/relationships/image" Target="../../clipboard/media/image22.png"/><Relationship Id="rId2" Type="http://schemas.openxmlformats.org/officeDocument/2006/relationships/notesSlide" Target="../notesSlides/notesSlide38.xml"/><Relationship Id="rId16" Type="http://schemas.openxmlformats.org/officeDocument/2006/relationships/image" Target="../../clipboard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16.png"/><Relationship Id="rId11" Type="http://schemas.openxmlformats.org/officeDocument/2006/relationships/image" Target="../../clipboard/media/image21.png"/><Relationship Id="rId5" Type="http://schemas.openxmlformats.org/officeDocument/2006/relationships/image" Target="../../clipboard/media/image15.png"/><Relationship Id="rId15" Type="http://schemas.openxmlformats.org/officeDocument/2006/relationships/image" Target="../../clipboard/media/image25.png"/><Relationship Id="rId10" Type="http://schemas.openxmlformats.org/officeDocument/2006/relationships/image" Target="../media/image49.png"/><Relationship Id="rId4" Type="http://schemas.openxmlformats.org/officeDocument/2006/relationships/image" Target="../../clipboard/media/image14.png"/><Relationship Id="rId9" Type="http://schemas.openxmlformats.org/officeDocument/2006/relationships/image" Target="../media/image60.png"/><Relationship Id="rId14" Type="http://schemas.openxmlformats.org/officeDocument/2006/relationships/image" Target="../../clipboard/media/image2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19.png"/><Relationship Id="rId7" Type="http://schemas.openxmlformats.org/officeDocument/2006/relationships/image" Target="../../clipboard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29.png"/><Relationship Id="rId11" Type="http://schemas.openxmlformats.org/officeDocument/2006/relationships/image" Target="../../clipboard/media/image32.png"/><Relationship Id="rId5" Type="http://schemas.openxmlformats.org/officeDocument/2006/relationships/image" Target="../../clipboard/media/image28.png"/><Relationship Id="rId10" Type="http://schemas.openxmlformats.org/officeDocument/2006/relationships/image" Target="../../clipboard/media/image31.png"/><Relationship Id="rId4" Type="http://schemas.openxmlformats.org/officeDocument/2006/relationships/image" Target="../../clipboard/media/image27.png"/><Relationship Id="rId9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peech.ee.ntu.edu.tw/~tlkagk/courses_ML17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Learning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Zhen Li</a:t>
            </a:r>
          </a:p>
          <a:p>
            <a:r>
              <a:rPr lang="en-US" altLang="zh-TW" sz="3600" dirty="0"/>
              <a:t>mb75502@um.edu.mo</a:t>
            </a:r>
          </a:p>
        </p:txBody>
      </p:sp>
    </p:spTree>
    <p:extLst>
      <p:ext uri="{BB962C8B-B14F-4D97-AF65-F5344CB8AC3E}">
        <p14:creationId xmlns:p14="http://schemas.microsoft.com/office/powerpoint/2010/main" val="97599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B2EFD9-6B68-4AB4-8E85-EB781B0A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76614" cy="1325563"/>
          </a:xfrm>
        </p:spPr>
        <p:txBody>
          <a:bodyPr/>
          <a:lstStyle/>
          <a:p>
            <a:r>
              <a:rPr lang="en-US" altLang="zh-CN" dirty="0"/>
              <a:t>Deep Learning in </a:t>
            </a:r>
            <a:r>
              <a:rPr lang="en-US" altLang="zh-CN" dirty="0" err="1"/>
              <a:t>Music&amp;Arts</a:t>
            </a:r>
            <a:endParaRPr lang="zh-CN" alt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A9170CD-20BA-4F49-B4BE-1BF1D64B3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580" y="1285860"/>
            <a:ext cx="2750840" cy="7749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200" dirty="0"/>
              <a:t>Style</a:t>
            </a:r>
            <a:r>
              <a:rPr lang="zh-CN" altLang="en-US" sz="3200" dirty="0"/>
              <a:t> </a:t>
            </a:r>
            <a:r>
              <a:rPr lang="en-US" altLang="zh-CN" sz="3200" dirty="0"/>
              <a:t>Transfer</a:t>
            </a:r>
            <a:endParaRPr lang="en-US" sz="3200" dirty="0"/>
          </a:p>
        </p:txBody>
      </p:sp>
      <p:pic>
        <p:nvPicPr>
          <p:cNvPr id="9" name="Picture 9" descr="A painting on the wall&#10;&#10;Description automatically generated">
            <a:extLst>
              <a:ext uri="{FF2B5EF4-FFF2-40B4-BE49-F238E27FC236}">
                <a16:creationId xmlns:a16="http://schemas.microsoft.com/office/drawing/2014/main" id="{1A07A231-6331-4349-9235-F271FF88B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5"/>
          <a:stretch/>
        </p:blipFill>
        <p:spPr>
          <a:xfrm>
            <a:off x="1655676" y="1925240"/>
            <a:ext cx="5832648" cy="4627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43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B2EFD9-6B68-4AB4-8E85-EB781B0A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76614" cy="1325563"/>
          </a:xfrm>
        </p:spPr>
        <p:txBody>
          <a:bodyPr/>
          <a:lstStyle/>
          <a:p>
            <a:r>
              <a:rPr lang="en-US" altLang="zh-CN" dirty="0"/>
              <a:t>Deep Learning in </a:t>
            </a:r>
            <a:r>
              <a:rPr lang="en-US" altLang="zh-CN" dirty="0" err="1"/>
              <a:t>Music&amp;Arts</a:t>
            </a:r>
            <a:endParaRPr lang="zh-CN" altLang="en-US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8DB63762-5FF6-4854-B5AA-5EC5D466D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7742" y="1400442"/>
            <a:ext cx="3328516" cy="6604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200" dirty="0"/>
              <a:t>Music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endParaRPr lang="en-US" sz="3200" dirty="0"/>
          </a:p>
        </p:txBody>
      </p:sp>
      <p:pic>
        <p:nvPicPr>
          <p:cNvPr id="10" name="Picture 14" descr="A close up of a guitar&#10;&#10;Description automatically generated">
            <a:extLst>
              <a:ext uri="{FF2B5EF4-FFF2-40B4-BE49-F238E27FC236}">
                <a16:creationId xmlns:a16="http://schemas.microsoft.com/office/drawing/2014/main" id="{33F2F90C-D6FA-4F46-9BDE-86E2B92D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23" y="4484483"/>
            <a:ext cx="7452320" cy="1566067"/>
          </a:xfrm>
          <a:prstGeom prst="rect">
            <a:avLst/>
          </a:prstGeom>
        </p:spPr>
      </p:pic>
      <p:pic>
        <p:nvPicPr>
          <p:cNvPr id="11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B5D8346-0FD8-4668-B988-B290014BF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83" y="2265999"/>
            <a:ext cx="7086600" cy="195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1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1AC0C-7A0E-497B-B391-699DC902F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286" y="1100381"/>
            <a:ext cx="7886700" cy="867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b="1" dirty="0"/>
              <a:t>Deep Learning Ho Sai Lei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!!!</a:t>
            </a:r>
            <a:endParaRPr lang="zh-CN" altLang="en-US" sz="4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8B4C45-E983-480E-A210-C18D4F4A7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56" y="2230462"/>
            <a:ext cx="4958288" cy="36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3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32262" y="1941449"/>
            <a:ext cx="2259724" cy="16870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31988" y="2580664"/>
            <a:ext cx="186027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</a:t>
            </a:r>
          </a:p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09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897340" y="294084"/>
            <a:ext cx="3854551" cy="2068497"/>
            <a:chOff x="4897340" y="294084"/>
            <a:chExt cx="3854551" cy="2068497"/>
          </a:xfrm>
        </p:grpSpPr>
        <p:pic>
          <p:nvPicPr>
            <p:cNvPr id="4" name="Picture 6" descr="http://bio1152.nicerweb.com/Locked/media/ch48/48_05NeuronStructur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7340" y="294084"/>
              <a:ext cx="3271985" cy="2068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群組 4"/>
            <p:cNvGrpSpPr/>
            <p:nvPr/>
          </p:nvGrpSpPr>
          <p:grpSpPr>
            <a:xfrm>
              <a:off x="6464097" y="432086"/>
              <a:ext cx="2287794" cy="1038723"/>
              <a:chOff x="3202412" y="1600580"/>
              <a:chExt cx="3275013" cy="1486948"/>
            </a:xfrm>
          </p:grpSpPr>
          <p:pic>
            <p:nvPicPr>
              <p:cNvPr id="6" name="Picture 4" descr="http://cdn.zmescience.com/wp-content/uploads/2011/07/neural_network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0137" y="1600580"/>
                <a:ext cx="2478247" cy="1486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矩形 6"/>
              <p:cNvSpPr/>
              <p:nvPr/>
            </p:nvSpPr>
            <p:spPr>
              <a:xfrm>
                <a:off x="3202412" y="2732294"/>
                <a:ext cx="327501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zh-TW" altLang="en-US" sz="1400" dirty="0"/>
              </a:p>
            </p:txBody>
          </p:sp>
        </p:grpSp>
      </p:grpSp>
      <p:grpSp>
        <p:nvGrpSpPr>
          <p:cNvPr id="39" name="群組 38"/>
          <p:cNvGrpSpPr/>
          <p:nvPr/>
        </p:nvGrpSpPr>
        <p:grpSpPr>
          <a:xfrm>
            <a:off x="3534928" y="2481260"/>
            <a:ext cx="2416814" cy="1897458"/>
            <a:chOff x="3223753" y="2941320"/>
            <a:chExt cx="2416814" cy="1897458"/>
          </a:xfrm>
        </p:grpSpPr>
        <p:grpSp>
          <p:nvGrpSpPr>
            <p:cNvPr id="38" name="群組 3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橢圓 21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23" name="直線單箭頭接點 22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0" name="方程式" r:id="rId6" imgW="317160" imgH="215640" progId="Equation.3">
                      <p:embed/>
                    </p:oleObj>
                  </mc:Choice>
                  <mc:Fallback>
                    <p:oleObj name="方程式" r:id="rId6" imgW="317160" imgH="215640" progId="Equation.3">
                      <p:embed/>
                      <p:pic>
                        <p:nvPicPr>
                          <p:cNvPr id="2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" name="直線單箭頭接點 20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2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1" name="方程式" r:id="rId8" imgW="139680" imgH="139680" progId="Equation.3">
                      <p:embed/>
                    </p:oleObj>
                  </mc:Choice>
                  <mc:Fallback>
                    <p:oleObj name="方程式" r:id="rId8" imgW="139680" imgH="139680" progId="Equation.3">
                      <p:embed/>
                      <p:pic>
                        <p:nvPicPr>
                          <p:cNvPr id="2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群組 3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1070220" y="1724155"/>
            <a:ext cx="2416814" cy="1897458"/>
            <a:chOff x="3223753" y="2941320"/>
            <a:chExt cx="2416814" cy="1897458"/>
          </a:xfrm>
        </p:grpSpPr>
        <p:grpSp>
          <p:nvGrpSpPr>
            <p:cNvPr id="43" name="群組 4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2" name="方程式" r:id="rId10" imgW="317160" imgH="215640" progId="Equation.3">
                      <p:embed/>
                    </p:oleObj>
                  </mc:Choice>
                  <mc:Fallback>
                    <p:oleObj name="方程式" r:id="rId10" imgW="317160" imgH="215640" progId="Equation.3">
                      <p:embed/>
                      <p:pic>
                        <p:nvPicPr>
                          <p:cNvPr id="5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4" name="直線單箭頭接點 43"/>
            <p:cNvCxnSpPr/>
            <p:nvPr/>
          </p:nvCxnSpPr>
          <p:spPr>
            <a:xfrm flipV="1">
              <a:off x="3405107" y="3780105"/>
              <a:ext cx="503761" cy="677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3" name="方程式" r:id="rId11" imgW="139680" imgH="139680" progId="Equation.3">
                      <p:embed/>
                    </p:oleObj>
                  </mc:Choice>
                  <mc:Fallback>
                    <p:oleObj name="方程式" r:id="rId11" imgW="139680" imgH="139680" progId="Equation.3">
                      <p:embed/>
                      <p:pic>
                        <p:nvPicPr>
                          <p:cNvPr id="5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0" name="直線單箭頭接點 4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單箭頭接點 4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1099614" y="3584600"/>
            <a:ext cx="2405967" cy="1782000"/>
            <a:chOff x="3234600" y="3056778"/>
            <a:chExt cx="2405967" cy="1782000"/>
          </a:xfrm>
        </p:grpSpPr>
        <p:grpSp>
          <p:nvGrpSpPr>
            <p:cNvPr id="58" name="群組 5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68" name="直線單箭頭接點 67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70" name="直線單箭頭接點 69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4" name="方程式" r:id="rId12" imgW="317160" imgH="215640" progId="Equation.3">
                      <p:embed/>
                    </p:oleObj>
                  </mc:Choice>
                  <mc:Fallback>
                    <p:oleObj name="方程式" r:id="rId12" imgW="317160" imgH="21564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線單箭頭接點 58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3341416" y="3056778"/>
              <a:ext cx="586910" cy="5759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5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6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" name="群組 61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6044284" y="2469344"/>
            <a:ext cx="2416814" cy="1897458"/>
            <a:chOff x="3223753" y="2941320"/>
            <a:chExt cx="2416814" cy="1897458"/>
          </a:xfrm>
        </p:grpSpPr>
        <p:grpSp>
          <p:nvGrpSpPr>
            <p:cNvPr id="73" name="群組 7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83" name="直線單箭頭接點 8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橢圓 8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85" name="直線單箭頭接點 8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6" name="方程式" r:id="rId14" imgW="317160" imgH="215640" progId="Equation.3">
                      <p:embed/>
                    </p:oleObj>
                  </mc:Choice>
                  <mc:Fallback>
                    <p:oleObj name="方程式" r:id="rId14" imgW="317160" imgH="215640" progId="Equation.3">
                      <p:embed/>
                      <p:pic>
                        <p:nvPicPr>
                          <p:cNvPr id="8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4" name="直線單箭頭接點 73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7" name="方程式" r:id="rId15" imgW="139680" imgH="139680" progId="Equation.3">
                      <p:embed/>
                    </p:oleObj>
                  </mc:Choice>
                  <mc:Fallback>
                    <p:oleObj name="方程式" r:id="rId15" imgW="139680" imgH="139680" progId="Equation.3">
                      <p:embed/>
                      <p:pic>
                        <p:nvPicPr>
                          <p:cNvPr id="8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群組 7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線單箭頭接點 7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3729775" y="4347017"/>
            <a:ext cx="1949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“Neuron”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575300" y="5320216"/>
            <a:ext cx="61765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dirty="0"/>
              <a:t>Different connection leads to different network structures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487034" y="2437267"/>
            <a:ext cx="2493685" cy="1929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2575300" y="4836191"/>
            <a:ext cx="2884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i="1" u="sng" dirty="0"/>
              <a:t>Neural Network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42195" y="6197619"/>
                <a:ext cx="86543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Network parameter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all the weights and biases in the “neurons”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95" y="6197619"/>
                <a:ext cx="8654351" cy="461665"/>
              </a:xfrm>
              <a:prstGeom prst="rect">
                <a:avLst/>
              </a:prstGeom>
              <a:blipFill>
                <a:blip r:embed="rId1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02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8" grpId="0" animBg="1"/>
      <p:bldP spid="8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5" y="3813978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8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9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0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3998" y="264473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198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animBg="1"/>
      <p:bldP spid="1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2471151" y="2274449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2480676" y="3823788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52837" y="166543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05772" y="162619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0.62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528091" y="323173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6906115" y="3813978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sp>
        <p:nvSpPr>
          <p:cNvPr id="121" name="矩形 120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78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4" grpId="0" animBg="1"/>
      <p:bldP spid="1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75361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15605" y="1556516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40144" y="1574623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621461" y="3228414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73795" y="2645534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4900697" y="2262334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690403" y="2639074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18" name="矩形 117"/>
          <p:cNvSpPr/>
          <p:nvPr/>
        </p:nvSpPr>
        <p:spPr>
          <a:xfrm>
            <a:off x="4676173" y="4169857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4903075" y="3786657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4692781" y="41633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26" name="矩形 125"/>
          <p:cNvSpPr/>
          <p:nvPr/>
        </p:nvSpPr>
        <p:spPr>
          <a:xfrm>
            <a:off x="6852035" y="2640342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7078937" y="2257142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868643" y="263388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30" name="矩形 129"/>
          <p:cNvSpPr/>
          <p:nvPr/>
        </p:nvSpPr>
        <p:spPr>
          <a:xfrm>
            <a:off x="6906115" y="419717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7133017" y="381397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6922723" y="419071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588" y="4688442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function.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71220" y="5073773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vector, output vector</a:t>
            </a:r>
            <a:endParaRPr lang="zh-TW" altLang="en-US" sz="24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1143311" y="5844805"/>
            <a:ext cx="710528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network structure, define </a:t>
            </a:r>
            <a:r>
              <a:rPr lang="en-US" altLang="zh-TW" sz="2800" b="1" i="1" u="sng" dirty="0"/>
              <a:t>a function set</a:t>
            </a:r>
            <a:endParaRPr lang="zh-TW" altLang="en-US" sz="2800" b="1" i="1" u="sng" dirty="0"/>
          </a:p>
        </p:txBody>
      </p:sp>
      <p:sp>
        <p:nvSpPr>
          <p:cNvPr id="5" name="弧形箭號 (下彎) 4"/>
          <p:cNvSpPr/>
          <p:nvPr/>
        </p:nvSpPr>
        <p:spPr>
          <a:xfrm rot="18733527">
            <a:off x="368672" y="3682291"/>
            <a:ext cx="1395203" cy="7010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07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20" grpId="0"/>
      <p:bldP spid="134" grpId="0"/>
      <p:bldP spid="138" grpId="0" animBg="1"/>
      <p:bldP spid="138" grpId="1" animBg="1"/>
      <p:bldP spid="139" grpId="0" animBg="1"/>
      <p:bldP spid="139" grpId="1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02" grpId="0"/>
      <p:bldP spid="124" grpId="0"/>
      <p:bldP spid="128" grpId="0"/>
      <p:bldP spid="149" grpId="0"/>
      <p:bldP spid="103" grpId="0"/>
      <p:bldP spid="121" grpId="0"/>
      <p:bldP spid="152" grpId="0"/>
      <p:bldP spid="152" grpId="1"/>
      <p:bldP spid="153" grpId="0"/>
      <p:bldP spid="153" grpId="1"/>
      <p:bldP spid="3" grpId="0"/>
      <p:bldP spid="101" grpId="0"/>
      <p:bldP spid="111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537756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72514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407787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92902" y="280558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538254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232379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232379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82636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507225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304755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5232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67108" y="295294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296658"/>
              </p:ext>
            </p:extLst>
          </p:nvPr>
        </p:nvGraphicFramePr>
        <p:xfrm>
          <a:off x="1479807" y="285769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85769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921309"/>
              </p:ext>
            </p:extLst>
          </p:nvPr>
        </p:nvGraphicFramePr>
        <p:xfrm>
          <a:off x="1485103" y="344042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344042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232379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92103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32797"/>
              </p:ext>
            </p:extLst>
          </p:nvPr>
        </p:nvGraphicFramePr>
        <p:xfrm>
          <a:off x="1467699" y="4824779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0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824779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42059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728475" y="232379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232379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744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350591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72125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237982" y="3061275"/>
            <a:ext cx="753037" cy="2028469"/>
            <a:chOff x="3166542" y="2508205"/>
            <a:chExt cx="753037" cy="2028469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082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08205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08205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08205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286775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08205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286775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307602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312439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312439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307602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69472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69472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307602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85459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506919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42265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70769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350591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77215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428534" y="306888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718914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2180579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8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26217" y="261730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6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54004" y="1225508"/>
            <a:ext cx="951870" cy="513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03224" y="3267468"/>
            <a:ext cx="121543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 layers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53549" y="2089406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layers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99194" y="1065629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 layers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3548" y="6214211"/>
            <a:ext cx="246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647336" y="6260151"/>
            <a:ext cx="187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53756" y="6228240"/>
            <a:ext cx="245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89648" y="4571387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3233" y="401634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7495" y="37905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796" y="1853463"/>
            <a:ext cx="2503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http://cs231n.stanford.edu/slides/winter1516_lecture8.pdf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1397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FBAC5-3D03-419E-9A43-6B24912B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Deep Learning?</a:t>
            </a:r>
            <a:endParaRPr lang="zh-CN" altLang="en-US" dirty="0"/>
          </a:p>
        </p:txBody>
      </p:sp>
      <p:pic>
        <p:nvPicPr>
          <p:cNvPr id="4" name="內容版面配置區 10">
            <a:extLst>
              <a:ext uri="{FF2B5EF4-FFF2-40B4-BE49-F238E27FC236}">
                <a16:creationId xmlns:a16="http://schemas.microsoft.com/office/drawing/2014/main" id="{C8667162-E316-4816-82AD-0591E720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047109"/>
            <a:ext cx="8515350" cy="4445765"/>
          </a:xfrm>
        </p:spPr>
      </p:pic>
    </p:spTree>
    <p:extLst>
      <p:ext uri="{BB962C8B-B14F-4D97-AF65-F5344CB8AC3E}">
        <p14:creationId xmlns:p14="http://schemas.microsoft.com/office/powerpoint/2010/main" val="1241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29" y="-420596"/>
            <a:ext cx="454038" cy="64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4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62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876875" y="5136892"/>
            <a:ext cx="149627" cy="8064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877" y="1640939"/>
            <a:ext cx="840310" cy="42768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7659" y="5927519"/>
            <a:ext cx="1449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017258" y="5927518"/>
            <a:ext cx="187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65704" y="589848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603788" y="1179274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152 layers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50100" y="4255315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3.57%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50100" y="592189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Residual Net </a:t>
            </a:r>
          </a:p>
          <a:p>
            <a:pPr algn="ctr"/>
            <a:r>
              <a:rPr lang="en-US" altLang="zh-TW" sz="2400" dirty="0"/>
              <a:t>(2015)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458824" y="5943292"/>
            <a:ext cx="1157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Taipei</a:t>
            </a:r>
          </a:p>
          <a:p>
            <a:pPr algn="ctr"/>
            <a:r>
              <a:rPr lang="en-US" altLang="zh-TW" sz="2400" dirty="0"/>
              <a:t>101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182194" y="1153594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101 layers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24124" y="552977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8754" y="5289959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18821" y="530137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7541" y="2458508"/>
            <a:ext cx="148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Special </a:t>
            </a:r>
          </a:p>
          <a:p>
            <a:pPr algn="ctr"/>
            <a:r>
              <a:rPr lang="en-US" altLang="zh-TW" sz="2400" dirty="0"/>
              <a:t>structure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2845981" y="3440761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083573" y="2277151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083573" y="3129949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2847356" y="2596465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847356" y="1743667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158866" y="234680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/>
          <p:cNvSpPr/>
          <p:nvPr/>
        </p:nvSpPr>
        <p:spPr>
          <a:xfrm>
            <a:off x="2405927" y="234635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橢圓 40"/>
          <p:cNvSpPr/>
          <p:nvPr/>
        </p:nvSpPr>
        <p:spPr>
          <a:xfrm>
            <a:off x="2661220" y="234635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/>
          <p:cNvSpPr/>
          <p:nvPr/>
        </p:nvSpPr>
        <p:spPr>
          <a:xfrm>
            <a:off x="2900875" y="234935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3143525" y="234635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/>
          <p:cNvSpPr/>
          <p:nvPr/>
        </p:nvSpPr>
        <p:spPr>
          <a:xfrm>
            <a:off x="3403229" y="234616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2158866" y="314532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2405927" y="314487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2661220" y="314487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2900875" y="314787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橢圓 48"/>
          <p:cNvSpPr/>
          <p:nvPr/>
        </p:nvSpPr>
        <p:spPr>
          <a:xfrm>
            <a:off x="3143525" y="314487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橢圓 49"/>
          <p:cNvSpPr/>
          <p:nvPr/>
        </p:nvSpPr>
        <p:spPr>
          <a:xfrm>
            <a:off x="3403229" y="314468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2846338" y="3722251"/>
            <a:ext cx="11367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983110" y="2109122"/>
            <a:ext cx="0" cy="1568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2901352" y="2109122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994400" y="2582803"/>
            <a:ext cx="553367" cy="788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532733" y="1673578"/>
            <a:ext cx="3674221" cy="243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 flipH="1" flipV="1">
            <a:off x="4195383" y="1672462"/>
            <a:ext cx="1799017" cy="9103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cxnSpLocks/>
          </p:cNvCxnSpPr>
          <p:nvPr/>
        </p:nvCxnSpPr>
        <p:spPr>
          <a:xfrm flipH="1">
            <a:off x="4218525" y="3392377"/>
            <a:ext cx="1752733" cy="7211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32733" y="4207262"/>
            <a:ext cx="36929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https://www.youtube.com/watch?v=dxB6299gpvI</a:t>
            </a:r>
          </a:p>
        </p:txBody>
      </p:sp>
    </p:spTree>
    <p:extLst>
      <p:ext uri="{BB962C8B-B14F-4D97-AF65-F5344CB8AC3E}">
        <p14:creationId xmlns:p14="http://schemas.microsoft.com/office/powerpoint/2010/main" val="150951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Operation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00" name="Object 12"/>
          <p:cNvGraphicFramePr>
            <a:graphicFrameLocks noChangeAspect="1"/>
          </p:cNvGraphicFramePr>
          <p:nvPr>
            <p:extLst/>
          </p:nvPr>
        </p:nvGraphicFramePr>
        <p:xfrm>
          <a:off x="8307921" y="349448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4" name="方程式" r:id="rId5" imgW="177480" imgH="215640" progId="Equation.3">
                  <p:embed/>
                </p:oleObj>
              </mc:Choice>
              <mc:Fallback>
                <p:oleObj name="方程式" r:id="rId5" imgW="177480" imgH="215640" progId="Equation.3">
                  <p:embed/>
                  <p:pic>
                    <p:nvPicPr>
                      <p:cNvPr id="10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921" y="349448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2"/>
          <p:cNvGraphicFramePr>
            <a:graphicFrameLocks noChangeAspect="1"/>
          </p:cNvGraphicFramePr>
          <p:nvPr>
            <p:extLst/>
          </p:nvPr>
        </p:nvGraphicFramePr>
        <p:xfrm>
          <a:off x="8320088" y="183834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5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0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0088" y="183834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-2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1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0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664366" y="3567893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弧 8"/>
          <p:cNvSpPr/>
          <p:nvPr/>
        </p:nvSpPr>
        <p:spPr>
          <a:xfrm rot="5400000">
            <a:off x="3799148" y="3670894"/>
            <a:ext cx="151251" cy="4152171"/>
          </a:xfrm>
          <a:prstGeom prst="rightBrace">
            <a:avLst>
              <a:gd name="adj1" fmla="val 1153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19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/>
      <p:bldP spid="139" grpId="0"/>
      <p:bldP spid="3" grpId="0"/>
      <p:bldP spid="70" grpId="0"/>
      <p:bldP spid="71" grpId="0"/>
      <p:bldP spid="67" grpId="0"/>
      <p:bldP spid="68" grpId="0"/>
      <p:bldP spid="5" grpId="0"/>
      <p:bldP spid="81" grpId="0"/>
      <p:bldP spid="82" grpId="0"/>
      <p:bldP spid="97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7180166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029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355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66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1846623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6153678" y="2654934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6262994" y="3900824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6129794" y="1876131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15011" y="23518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1920829" y="17815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/>
          </p:nvPr>
        </p:nvGraphicFramePr>
        <p:xfrm>
          <a:off x="1933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8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/>
          </p:nvPr>
        </p:nvGraphicFramePr>
        <p:xfrm>
          <a:off x="1938824" y="226899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9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9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824" y="226899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3126836" y="16175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3129178" y="239608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3117545" y="36240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3114798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1924536" y="374960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5" name="Object 12"/>
          <p:cNvGraphicFramePr>
            <a:graphicFrameLocks noChangeAspect="1"/>
          </p:cNvGraphicFramePr>
          <p:nvPr>
            <p:extLst/>
          </p:nvPr>
        </p:nvGraphicFramePr>
        <p:xfrm>
          <a:off x="1921420" y="365335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0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1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420" y="365335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文字方塊 105"/>
          <p:cNvSpPr txBox="1"/>
          <p:nvPr/>
        </p:nvSpPr>
        <p:spPr>
          <a:xfrm rot="5400000">
            <a:off x="1800468" y="303454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4442398" y="16175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4444740" y="239608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4433107" y="36240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4430360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5842715" y="15984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5845057" y="235831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5852085" y="360499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5849338" y="30241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014443" y="1558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032066" y="23444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5044246" y="36007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3700994" y="19045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3700994" y="269634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3691703" y="391831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3703336" y="190459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3700994" y="190459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3700994" y="190459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3703336" y="268316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3691703" y="190459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3691703" y="268316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2267436" y="190459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2263729" y="195296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2263729" y="195296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2291249" y="190459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2257911" y="252329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2257911" y="252329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105" idx="3"/>
            <a:endCxn id="100" idx="2"/>
          </p:cNvCxnSpPr>
          <p:nvPr/>
        </p:nvCxnSpPr>
        <p:spPr>
          <a:xfrm flipV="1">
            <a:off x="2329408" y="190459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105" idx="3"/>
            <a:endCxn id="101" idx="2"/>
          </p:cNvCxnSpPr>
          <p:nvPr/>
        </p:nvCxnSpPr>
        <p:spPr>
          <a:xfrm flipV="1">
            <a:off x="2303039" y="268316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05" idx="3"/>
            <a:endCxn id="102" idx="2"/>
          </p:cNvCxnSpPr>
          <p:nvPr/>
        </p:nvCxnSpPr>
        <p:spPr>
          <a:xfrm>
            <a:off x="2303039" y="389777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7122356" y="305509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7191449" y="15362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7180166" y="23344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7180166" y="360072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318544" y="218578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9" name="矩形 78"/>
          <p:cNvSpPr/>
          <p:nvPr/>
        </p:nvSpPr>
        <p:spPr>
          <a:xfrm>
            <a:off x="3706747" y="219398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0" name="矩形 79"/>
          <p:cNvSpPr/>
          <p:nvPr/>
        </p:nvSpPr>
        <p:spPr>
          <a:xfrm>
            <a:off x="5172752" y="2187088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4322227" y="2527382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3" name="矩形 82"/>
          <p:cNvSpPr/>
          <p:nvPr/>
        </p:nvSpPr>
        <p:spPr>
          <a:xfrm>
            <a:off x="5812126" y="250387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88" name="矩形 87"/>
          <p:cNvSpPr/>
          <p:nvPr/>
        </p:nvSpPr>
        <p:spPr>
          <a:xfrm>
            <a:off x="2230673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3540087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90" name="矩形 89"/>
          <p:cNvSpPr/>
          <p:nvPr/>
        </p:nvSpPr>
        <p:spPr>
          <a:xfrm>
            <a:off x="4875211" y="359476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92" name="矩形 91"/>
          <p:cNvSpPr/>
          <p:nvPr/>
        </p:nvSpPr>
        <p:spPr>
          <a:xfrm>
            <a:off x="6464825" y="35897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162373" y="4820851"/>
            <a:ext cx="3002489" cy="877076"/>
            <a:chOff x="522337" y="4911258"/>
            <a:chExt cx="3002489" cy="877076"/>
          </a:xfrm>
        </p:grpSpPr>
        <p:sp>
          <p:nvSpPr>
            <p:cNvPr id="71" name="矩形 70"/>
            <p:cNvSpPr/>
            <p:nvPr/>
          </p:nvSpPr>
          <p:spPr>
            <a:xfrm>
              <a:off x="280429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/>
                <p:cNvSpPr txBox="1"/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5" name="文字方塊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群組 158"/>
          <p:cNvGrpSpPr/>
          <p:nvPr/>
        </p:nvGrpSpPr>
        <p:grpSpPr>
          <a:xfrm>
            <a:off x="3164862" y="5192193"/>
            <a:ext cx="3002489" cy="877076"/>
            <a:chOff x="522337" y="4911258"/>
            <a:chExt cx="3002489" cy="877076"/>
          </a:xfrm>
        </p:grpSpPr>
        <p:sp>
          <p:nvSpPr>
            <p:cNvPr id="160" name="矩形 159"/>
            <p:cNvSpPr/>
            <p:nvPr/>
          </p:nvSpPr>
          <p:spPr>
            <a:xfrm>
              <a:off x="280429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63" name="文字方塊 162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163"/>
                <p:cNvSpPr txBox="1"/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4" name="文字方塊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64"/>
          <p:cNvGrpSpPr/>
          <p:nvPr/>
        </p:nvGrpSpPr>
        <p:grpSpPr>
          <a:xfrm>
            <a:off x="6003379" y="5784539"/>
            <a:ext cx="2867836" cy="877076"/>
            <a:chOff x="522337" y="4911258"/>
            <a:chExt cx="2867836" cy="877076"/>
          </a:xfrm>
        </p:grpSpPr>
        <p:sp>
          <p:nvSpPr>
            <p:cNvPr id="166" name="矩形 165"/>
            <p:cNvSpPr/>
            <p:nvPr/>
          </p:nvSpPr>
          <p:spPr>
            <a:xfrm>
              <a:off x="274351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b</a:t>
              </a:r>
              <a:r>
                <a:rPr lang="en-US" altLang="zh-TW" sz="2400" baseline="30000" dirty="0" err="1"/>
                <a:t>L</a:t>
              </a:r>
              <a:endParaRPr lang="zh-TW" altLang="en-US" sz="2400" baseline="30000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L</a:t>
              </a:r>
              <a:endParaRPr lang="zh-TW" altLang="en-US" sz="2400" baseline="30000" dirty="0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/>
                <p:cNvSpPr txBox="1"/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0" name="文字方塊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0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直線單箭頭接點 6"/>
          <p:cNvCxnSpPr>
            <a:stCxn id="145" idx="3"/>
            <a:endCxn id="89" idx="2"/>
          </p:cNvCxnSpPr>
          <p:nvPr/>
        </p:nvCxnSpPr>
        <p:spPr>
          <a:xfrm flipV="1">
            <a:off x="3164862" y="4458105"/>
            <a:ext cx="595905" cy="80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306246" y="598520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L-1</a:t>
            </a:r>
            <a:endParaRPr lang="zh-TW" altLang="en-US" sz="2400" baseline="30000" dirty="0"/>
          </a:p>
        </p:txBody>
      </p:sp>
      <p:sp>
        <p:nvSpPr>
          <p:cNvPr id="173" name="矩形 172"/>
          <p:cNvSpPr/>
          <p:nvPr/>
        </p:nvSpPr>
        <p:spPr>
          <a:xfrm>
            <a:off x="2881004" y="2531687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手繪多邊形 23"/>
          <p:cNvSpPr/>
          <p:nvPr/>
        </p:nvSpPr>
        <p:spPr>
          <a:xfrm>
            <a:off x="5351489" y="4437089"/>
            <a:ext cx="882753" cy="1169232"/>
          </a:xfrm>
          <a:custGeom>
            <a:avLst/>
            <a:gdLst>
              <a:gd name="connsiteX0" fmla="*/ 749508 w 882753"/>
              <a:gd name="connsiteY0" fmla="*/ 1169232 h 1169232"/>
              <a:gd name="connsiteX1" fmla="*/ 824459 w 882753"/>
              <a:gd name="connsiteY1" fmla="*/ 779488 h 1169232"/>
              <a:gd name="connsiteX2" fmla="*/ 0 w 882753"/>
              <a:gd name="connsiteY2" fmla="*/ 0 h 116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753" h="1169232">
                <a:moveTo>
                  <a:pt x="749508" y="1169232"/>
                </a:moveTo>
                <a:cubicBezTo>
                  <a:pt x="849442" y="1071796"/>
                  <a:pt x="949377" y="974360"/>
                  <a:pt x="824459" y="779488"/>
                </a:cubicBezTo>
                <a:cubicBezTo>
                  <a:pt x="699541" y="584616"/>
                  <a:pt x="349770" y="292308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6925456" y="4407108"/>
            <a:ext cx="2027943" cy="1783830"/>
          </a:xfrm>
          <a:custGeom>
            <a:avLst/>
            <a:gdLst>
              <a:gd name="connsiteX0" fmla="*/ 1933731 w 2027943"/>
              <a:gd name="connsiteY0" fmla="*/ 1783830 h 1783830"/>
              <a:gd name="connsiteX1" fmla="*/ 1993692 w 2027943"/>
              <a:gd name="connsiteY1" fmla="*/ 1319135 h 1783830"/>
              <a:gd name="connsiteX2" fmla="*/ 1469036 w 2027943"/>
              <a:gd name="connsiteY2" fmla="*/ 449705 h 1783830"/>
              <a:gd name="connsiteX3" fmla="*/ 0 w 2027943"/>
              <a:gd name="connsiteY3" fmla="*/ 0 h 178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943" h="1783830">
                <a:moveTo>
                  <a:pt x="1933731" y="1783830"/>
                </a:moveTo>
                <a:cubicBezTo>
                  <a:pt x="2002436" y="1662659"/>
                  <a:pt x="2071141" y="1541489"/>
                  <a:pt x="1993692" y="1319135"/>
                </a:cubicBezTo>
                <a:cubicBezTo>
                  <a:pt x="1916243" y="1096781"/>
                  <a:pt x="1801318" y="669561"/>
                  <a:pt x="1469036" y="449705"/>
                </a:cubicBezTo>
                <a:cubicBezTo>
                  <a:pt x="1136754" y="229849"/>
                  <a:pt x="568377" y="11492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3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9" grpId="0" animBg="1"/>
      <p:bldP spid="80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2" grpId="0" animBg="1"/>
      <p:bldP spid="14" grpId="0"/>
      <p:bldP spid="173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/>
              <p:cNvSpPr txBox="1"/>
              <p:nvPr/>
            </p:nvSpPr>
            <p:spPr>
              <a:xfrm>
                <a:off x="321349" y="5960609"/>
                <a:ext cx="85013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49" y="5960609"/>
                <a:ext cx="850130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2399137" y="5965343"/>
                <a:ext cx="515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137" y="5965343"/>
                <a:ext cx="51569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7180166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029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355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66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1846623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6153678" y="2654934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6262994" y="3900824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6129794" y="1876131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15011" y="23518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1920829" y="17815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/>
          </p:nvPr>
        </p:nvGraphicFramePr>
        <p:xfrm>
          <a:off x="1933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2" name="方程式" r:id="rId6" imgW="152280" imgH="215640" progId="Equation.3">
                  <p:embed/>
                </p:oleObj>
              </mc:Choice>
              <mc:Fallback>
                <p:oleObj name="方程式" r:id="rId6" imgW="152280" imgH="215640" progId="Equation.3">
                  <p:embed/>
                  <p:pic>
                    <p:nvPicPr>
                      <p:cNvPr id="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/>
          </p:nvPr>
        </p:nvGraphicFramePr>
        <p:xfrm>
          <a:off x="1938824" y="226899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3" name="方程式" r:id="rId8" imgW="164880" imgH="215640" progId="Equation.3">
                  <p:embed/>
                </p:oleObj>
              </mc:Choice>
              <mc:Fallback>
                <p:oleObj name="方程式" r:id="rId8" imgW="164880" imgH="215640" progId="Equation.3">
                  <p:embed/>
                  <p:pic>
                    <p:nvPicPr>
                      <p:cNvPr id="9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824" y="226899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3126836" y="16175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3129178" y="239608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3117545" y="36240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3114798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1924536" y="374960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5" name="Object 12"/>
          <p:cNvGraphicFramePr>
            <a:graphicFrameLocks noChangeAspect="1"/>
          </p:cNvGraphicFramePr>
          <p:nvPr>
            <p:extLst/>
          </p:nvPr>
        </p:nvGraphicFramePr>
        <p:xfrm>
          <a:off x="1921420" y="365335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4" name="方程式" r:id="rId10" imgW="190440" imgH="228600" progId="Equation.3">
                  <p:embed/>
                </p:oleObj>
              </mc:Choice>
              <mc:Fallback>
                <p:oleObj name="方程式" r:id="rId10" imgW="190440" imgH="228600" progId="Equation.3">
                  <p:embed/>
                  <p:pic>
                    <p:nvPicPr>
                      <p:cNvPr id="1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420" y="365335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文字方塊 105"/>
          <p:cNvSpPr txBox="1"/>
          <p:nvPr/>
        </p:nvSpPr>
        <p:spPr>
          <a:xfrm rot="5400000">
            <a:off x="1800468" y="303454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4442398" y="16175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4444740" y="239608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4433107" y="36240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4430360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5842715" y="15984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5845057" y="235831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5852085" y="360499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5849338" y="30241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014443" y="1558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032066" y="23444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5044246" y="36007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3700994" y="19045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3700994" y="269634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3691703" y="391831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3703336" y="190459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3700994" y="190459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3700994" y="190459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3703336" y="268316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3691703" y="190459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3691703" y="268316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2267436" y="190459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2263729" y="195296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2263729" y="195296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2291249" y="190459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2257911" y="252329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2257911" y="252329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105" idx="3"/>
            <a:endCxn id="100" idx="2"/>
          </p:cNvCxnSpPr>
          <p:nvPr/>
        </p:nvCxnSpPr>
        <p:spPr>
          <a:xfrm flipV="1">
            <a:off x="2329408" y="190459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105" idx="3"/>
            <a:endCxn id="101" idx="2"/>
          </p:cNvCxnSpPr>
          <p:nvPr/>
        </p:nvCxnSpPr>
        <p:spPr>
          <a:xfrm flipV="1">
            <a:off x="2303039" y="268316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05" idx="3"/>
            <a:endCxn id="102" idx="2"/>
          </p:cNvCxnSpPr>
          <p:nvPr/>
        </p:nvCxnSpPr>
        <p:spPr>
          <a:xfrm>
            <a:off x="2303039" y="389777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7122356" y="305509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7191449" y="15362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7180166" y="23344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7180166" y="360072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318544" y="218578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9" name="矩形 78"/>
          <p:cNvSpPr/>
          <p:nvPr/>
        </p:nvSpPr>
        <p:spPr>
          <a:xfrm>
            <a:off x="3706747" y="219398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0" name="矩形 79"/>
          <p:cNvSpPr/>
          <p:nvPr/>
        </p:nvSpPr>
        <p:spPr>
          <a:xfrm>
            <a:off x="5172752" y="2187088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4322227" y="2527382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3" name="矩形 82"/>
          <p:cNvSpPr/>
          <p:nvPr/>
        </p:nvSpPr>
        <p:spPr>
          <a:xfrm>
            <a:off x="5812126" y="250387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88" name="矩形 87"/>
          <p:cNvSpPr/>
          <p:nvPr/>
        </p:nvSpPr>
        <p:spPr>
          <a:xfrm>
            <a:off x="2230673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3540087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90" name="矩形 89"/>
          <p:cNvSpPr/>
          <p:nvPr/>
        </p:nvSpPr>
        <p:spPr>
          <a:xfrm>
            <a:off x="4875211" y="359476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92" name="矩形 91"/>
          <p:cNvSpPr/>
          <p:nvPr/>
        </p:nvSpPr>
        <p:spPr>
          <a:xfrm>
            <a:off x="6464825" y="35897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sp>
        <p:nvSpPr>
          <p:cNvPr id="85" name="矩形 84"/>
          <p:cNvSpPr/>
          <p:nvPr/>
        </p:nvSpPr>
        <p:spPr>
          <a:xfrm>
            <a:off x="521225" y="45930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022727" y="4582414"/>
            <a:ext cx="1423980" cy="877076"/>
            <a:chOff x="3047770" y="5664328"/>
            <a:chExt cx="1423980" cy="87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717" b="-344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/>
            <p:cNvSpPr/>
            <p:nvPr/>
          </p:nvSpPr>
          <p:spPr>
            <a:xfrm>
              <a:off x="3778163" y="566432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5934446" y="5686811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41" name="矩形 140"/>
          <p:cNvSpPr/>
          <p:nvPr/>
        </p:nvSpPr>
        <p:spPr>
          <a:xfrm>
            <a:off x="4112961" y="570896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42" name="矩形 141"/>
          <p:cNvSpPr/>
          <p:nvPr/>
        </p:nvSpPr>
        <p:spPr>
          <a:xfrm>
            <a:off x="5013903" y="5685008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514543" y="5880611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3652491" y="5938880"/>
                <a:ext cx="3002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491" y="5938880"/>
                <a:ext cx="300248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/>
          <p:cNvSpPr/>
          <p:nvPr/>
        </p:nvSpPr>
        <p:spPr>
          <a:xfrm>
            <a:off x="6876409" y="570345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50" name="矩形 149"/>
          <p:cNvSpPr/>
          <p:nvPr/>
        </p:nvSpPr>
        <p:spPr>
          <a:xfrm>
            <a:off x="2825706" y="572560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52" name="文字方塊 151"/>
          <p:cNvSpPr txBox="1"/>
          <p:nvPr/>
        </p:nvSpPr>
        <p:spPr>
          <a:xfrm>
            <a:off x="6521219" y="5892199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55" name="矩形 154"/>
          <p:cNvSpPr/>
          <p:nvPr/>
        </p:nvSpPr>
        <p:spPr>
          <a:xfrm>
            <a:off x="8091450" y="5685008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156" name="矩形 155"/>
          <p:cNvSpPr/>
          <p:nvPr/>
        </p:nvSpPr>
        <p:spPr>
          <a:xfrm>
            <a:off x="1129407" y="571837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7780895" y="5884466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860078" y="5819056"/>
            <a:ext cx="71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4" name="矩形 173"/>
          <p:cNvSpPr/>
          <p:nvPr/>
        </p:nvSpPr>
        <p:spPr>
          <a:xfrm>
            <a:off x="2881004" y="2531687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75" name="文字方塊 174"/>
          <p:cNvSpPr txBox="1"/>
          <p:nvPr/>
        </p:nvSpPr>
        <p:spPr>
          <a:xfrm>
            <a:off x="7372935" y="5774436"/>
            <a:ext cx="71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2777295" y="4572908"/>
            <a:ext cx="5539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Using parallel computing techniques to speed up matrix operation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871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53" grpId="0"/>
      <p:bldP spid="85" grpId="0" animBg="1"/>
      <p:bldP spid="140" grpId="0" animBg="1"/>
      <p:bldP spid="141" grpId="0" animBg="1"/>
      <p:bldP spid="142" grpId="0" animBg="1"/>
      <p:bldP spid="146" grpId="0"/>
      <p:bldP spid="147" grpId="0"/>
      <p:bldP spid="149" grpId="0" animBg="1"/>
      <p:bldP spid="150" grpId="0" animBg="1"/>
      <p:bldP spid="152" grpId="0"/>
      <p:bldP spid="155" grpId="0" animBg="1"/>
      <p:bldP spid="156" grpId="0" animBg="1"/>
      <p:bldP spid="158" grpId="0"/>
      <p:bldP spid="8" grpId="0"/>
      <p:bldP spid="175" grpId="0"/>
      <p:bldP spid="17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 </a:t>
            </a:r>
            <a:br>
              <a:rPr lang="en-US" altLang="zh-TW" dirty="0"/>
            </a:br>
            <a:r>
              <a:rPr lang="en-US" altLang="zh-TW" dirty="0"/>
              <a:t>as Multi-Class Classifier</a:t>
            </a:r>
            <a:endParaRPr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1234935" y="2674551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6347209" y="3695330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6456525" y="4941220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6323325" y="2916527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303323" y="339224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1309141" y="282191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6" name="群組 65"/>
          <p:cNvGrpSpPr/>
          <p:nvPr/>
        </p:nvGrpSpPr>
        <p:grpSpPr>
          <a:xfrm>
            <a:off x="2418038" y="2646910"/>
            <a:ext cx="746342" cy="2675868"/>
            <a:chOff x="2504565" y="2224872"/>
            <a:chExt cx="746342" cy="2675868"/>
          </a:xfrm>
        </p:grpSpPr>
        <p:sp>
          <p:nvSpPr>
            <p:cNvPr id="67" name="矩形 66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1312848" y="479000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188780" y="40749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3" name="群組 82"/>
          <p:cNvGrpSpPr/>
          <p:nvPr/>
        </p:nvGrpSpPr>
        <p:grpSpPr>
          <a:xfrm>
            <a:off x="5960402" y="2638804"/>
            <a:ext cx="746342" cy="2683974"/>
            <a:chOff x="6046929" y="2216766"/>
            <a:chExt cx="746342" cy="2683974"/>
          </a:xfrm>
        </p:grpSpPr>
        <p:sp>
          <p:nvSpPr>
            <p:cNvPr id="84" name="矩形 83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文字方塊 88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3106468" y="261390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3113417" y="337488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3142433" y="459022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127" name="群組 126"/>
          <p:cNvGrpSpPr/>
          <p:nvPr/>
        </p:nvGrpSpPr>
        <p:grpSpPr>
          <a:xfrm>
            <a:off x="3819494" y="2630101"/>
            <a:ext cx="1409951" cy="2675868"/>
            <a:chOff x="3237982" y="2761595"/>
            <a:chExt cx="1409951" cy="2675868"/>
          </a:xfrm>
        </p:grpSpPr>
        <p:grpSp>
          <p:nvGrpSpPr>
            <p:cNvPr id="76" name="群組 75"/>
            <p:cNvGrpSpPr/>
            <p:nvPr/>
          </p:nvGrpSpPr>
          <p:grpSpPr>
            <a:xfrm>
              <a:off x="3901591" y="2761595"/>
              <a:ext cx="746342" cy="2675868"/>
              <a:chOff x="3830151" y="2208525"/>
              <a:chExt cx="746342" cy="2675868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3830151" y="2208525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橢圓 78"/>
              <p:cNvSpPr/>
              <p:nvPr/>
            </p:nvSpPr>
            <p:spPr>
              <a:xfrm>
                <a:off x="3917237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3919579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3907946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 rot="5400000">
                <a:off x="3905199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grpSp>
          <p:nvGrpSpPr>
            <p:cNvPr id="93" name="群組 92"/>
            <p:cNvGrpSpPr/>
            <p:nvPr/>
          </p:nvGrpSpPr>
          <p:grpSpPr>
            <a:xfrm>
              <a:off x="3237982" y="3061275"/>
              <a:ext cx="753037" cy="2028469"/>
              <a:chOff x="3166542" y="2508205"/>
              <a:chExt cx="753037" cy="2028469"/>
            </a:xfrm>
          </p:grpSpPr>
          <p:cxnSp>
            <p:nvCxnSpPr>
              <p:cNvPr id="94" name="直線單箭頭接點 93"/>
              <p:cNvCxnSpPr>
                <a:stCxn id="69" idx="6"/>
                <a:endCxn id="79" idx="2"/>
              </p:cNvCxnSpPr>
              <p:nvPr/>
            </p:nvCxnSpPr>
            <p:spPr>
              <a:xfrm>
                <a:off x="3175833" y="25082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>
                <a:off x="3175833" y="33147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>
                <a:off x="3166542" y="453667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單箭頭接點 96"/>
              <p:cNvCxnSpPr>
                <a:stCxn id="70" idx="6"/>
                <a:endCxn id="79" idx="2"/>
              </p:cNvCxnSpPr>
              <p:nvPr/>
            </p:nvCxnSpPr>
            <p:spPr>
              <a:xfrm flipV="1">
                <a:off x="3178175" y="2508205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單箭頭接點 97"/>
              <p:cNvCxnSpPr>
                <a:stCxn id="69" idx="6"/>
                <a:endCxn id="80" idx="2"/>
              </p:cNvCxnSpPr>
              <p:nvPr/>
            </p:nvCxnSpPr>
            <p:spPr>
              <a:xfrm>
                <a:off x="3175833" y="2508205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單箭頭接點 98"/>
              <p:cNvCxnSpPr>
                <a:stCxn id="69" idx="6"/>
                <a:endCxn id="81" idx="2"/>
              </p:cNvCxnSpPr>
              <p:nvPr/>
            </p:nvCxnSpPr>
            <p:spPr>
              <a:xfrm>
                <a:off x="3175833" y="2508205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單箭頭接點 99"/>
              <p:cNvCxnSpPr>
                <a:stCxn id="70" idx="6"/>
                <a:endCxn id="81" idx="2"/>
              </p:cNvCxnSpPr>
              <p:nvPr/>
            </p:nvCxnSpPr>
            <p:spPr>
              <a:xfrm>
                <a:off x="3178175" y="3286775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/>
              <p:cNvCxnSpPr>
                <a:stCxn id="71" idx="6"/>
                <a:endCxn id="79" idx="2"/>
              </p:cNvCxnSpPr>
              <p:nvPr/>
            </p:nvCxnSpPr>
            <p:spPr>
              <a:xfrm flipV="1">
                <a:off x="3166542" y="2508205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單箭頭接點 101"/>
              <p:cNvCxnSpPr>
                <a:stCxn id="71" idx="6"/>
                <a:endCxn id="80" idx="2"/>
              </p:cNvCxnSpPr>
              <p:nvPr/>
            </p:nvCxnSpPr>
            <p:spPr>
              <a:xfrm flipV="1">
                <a:off x="3166542" y="3286775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" name="直線單箭頭接點 102"/>
          <p:cNvCxnSpPr>
            <a:endCxn id="69" idx="2"/>
          </p:cNvCxnSpPr>
          <p:nvPr/>
        </p:nvCxnSpPr>
        <p:spPr>
          <a:xfrm flipV="1">
            <a:off x="1655748" y="2944991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63" idx="3"/>
            <a:endCxn id="70" idx="2"/>
          </p:cNvCxnSpPr>
          <p:nvPr/>
        </p:nvCxnSpPr>
        <p:spPr>
          <a:xfrm>
            <a:off x="1652041" y="2993365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63" idx="3"/>
            <a:endCxn id="71" idx="2"/>
          </p:cNvCxnSpPr>
          <p:nvPr/>
        </p:nvCxnSpPr>
        <p:spPr>
          <a:xfrm>
            <a:off x="1652041" y="2993365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endCxn id="69" idx="2"/>
          </p:cNvCxnSpPr>
          <p:nvPr/>
        </p:nvCxnSpPr>
        <p:spPr>
          <a:xfrm flipV="1">
            <a:off x="1679561" y="2944991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62" idx="3"/>
            <a:endCxn id="70" idx="2"/>
          </p:cNvCxnSpPr>
          <p:nvPr/>
        </p:nvCxnSpPr>
        <p:spPr>
          <a:xfrm>
            <a:off x="1646223" y="3563694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stCxn id="62" idx="3"/>
            <a:endCxn id="71" idx="2"/>
          </p:cNvCxnSpPr>
          <p:nvPr/>
        </p:nvCxnSpPr>
        <p:spPr>
          <a:xfrm>
            <a:off x="1646223" y="3563694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69" idx="2"/>
          </p:cNvCxnSpPr>
          <p:nvPr/>
        </p:nvCxnSpPr>
        <p:spPr>
          <a:xfrm flipV="1">
            <a:off x="1717720" y="2944991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endCxn id="70" idx="2"/>
          </p:cNvCxnSpPr>
          <p:nvPr/>
        </p:nvCxnSpPr>
        <p:spPr>
          <a:xfrm flipV="1">
            <a:off x="1691351" y="3723561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endCxn id="71" idx="2"/>
          </p:cNvCxnSpPr>
          <p:nvPr/>
        </p:nvCxnSpPr>
        <p:spPr>
          <a:xfrm>
            <a:off x="1691351" y="4938167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 rot="5400000">
            <a:off x="7315887" y="40954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3" name="文字方塊 112"/>
          <p:cNvSpPr txBox="1"/>
          <p:nvPr/>
        </p:nvSpPr>
        <p:spPr>
          <a:xfrm>
            <a:off x="7384980" y="257666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7373697" y="337488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7373697" y="464111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grpSp>
        <p:nvGrpSpPr>
          <p:cNvPr id="116" name="群組 115"/>
          <p:cNvGrpSpPr/>
          <p:nvPr/>
        </p:nvGrpSpPr>
        <p:grpSpPr>
          <a:xfrm>
            <a:off x="5270567" y="2937852"/>
            <a:ext cx="753037" cy="2013721"/>
            <a:chOff x="5357094" y="2515814"/>
            <a:chExt cx="753037" cy="2013721"/>
          </a:xfrm>
        </p:grpSpPr>
        <p:cxnSp>
          <p:nvCxnSpPr>
            <p:cNvPr id="117" name="直線單箭頭接點 11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117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單箭頭接點 118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單箭頭接點 119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單箭頭接點 120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122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單箭頭接點 123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單箭頭接點 124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234903"/>
              </p:ext>
            </p:extLst>
          </p:nvPr>
        </p:nvGraphicFramePr>
        <p:xfrm>
          <a:off x="4964109" y="4410572"/>
          <a:ext cx="43338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3" name="方程式" r:id="rId4" imgW="203040" imgH="215640" progId="Equation.3">
                  <p:embed/>
                </p:oleObj>
              </mc:Choice>
              <mc:Fallback>
                <p:oleObj name="方程式" r:id="rId4" imgW="203040" imgH="215640" progId="Equation.3">
                  <p:embed/>
                  <p:pic>
                    <p:nvPicPr>
                      <p:cNvPr id="1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4109" y="4410572"/>
                        <a:ext cx="433387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文字方塊 129"/>
          <p:cNvSpPr txBox="1"/>
          <p:nvPr/>
        </p:nvSpPr>
        <p:spPr>
          <a:xfrm>
            <a:off x="5764279" y="534885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2786173" y="5661211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132" name="右大括弧 131"/>
          <p:cNvSpPr/>
          <p:nvPr/>
        </p:nvSpPr>
        <p:spPr>
          <a:xfrm rot="5400000">
            <a:off x="3747093" y="4013939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文字方塊 132"/>
          <p:cNvSpPr txBox="1"/>
          <p:nvPr/>
        </p:nvSpPr>
        <p:spPr>
          <a:xfrm>
            <a:off x="1023007" y="5220333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graphicFrame>
        <p:nvGraphicFramePr>
          <p:cNvPr id="13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685373"/>
              </p:ext>
            </p:extLst>
          </p:nvPr>
        </p:nvGraphicFramePr>
        <p:xfrm>
          <a:off x="795350" y="3693983"/>
          <a:ext cx="434940" cy="478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4" name="方程式" r:id="rId6" imgW="126720" imgH="139680" progId="Equation.3">
                  <p:embed/>
                </p:oleObj>
              </mc:Choice>
              <mc:Fallback>
                <p:oleObj name="方程式" r:id="rId6" imgW="126720" imgH="139680" progId="Equation.3">
                  <p:embed/>
                  <p:pic>
                    <p:nvPicPr>
                      <p:cNvPr id="1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50" y="3693983"/>
                        <a:ext cx="434940" cy="4781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226925"/>
              </p:ext>
            </p:extLst>
          </p:nvPr>
        </p:nvGraphicFramePr>
        <p:xfrm>
          <a:off x="5020102" y="247588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" name="方程式" r:id="rId8" imgW="152280" imgH="215640" progId="Equation.3">
                  <p:embed/>
                </p:oleObj>
              </mc:Choice>
              <mc:Fallback>
                <p:oleObj name="方程式" r:id="rId8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0102" y="247588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830592"/>
              </p:ext>
            </p:extLst>
          </p:nvPr>
        </p:nvGraphicFramePr>
        <p:xfrm>
          <a:off x="4999640" y="322879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640" y="322879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矩形 134"/>
          <p:cNvSpPr/>
          <p:nvPr/>
        </p:nvSpPr>
        <p:spPr>
          <a:xfrm>
            <a:off x="2291950" y="2576666"/>
            <a:ext cx="2693027" cy="2746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2206736" y="1705203"/>
            <a:ext cx="3753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Feature extractor replacing feature engineering</a:t>
            </a:r>
            <a:endParaRPr lang="zh-TW" altLang="en-US" sz="24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6909399" y="5344176"/>
            <a:ext cx="1765609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= Multi-class Classifier </a:t>
            </a:r>
            <a:endParaRPr lang="zh-TW" altLang="en-US" sz="2400" dirty="0"/>
          </a:p>
        </p:txBody>
      </p:sp>
      <p:sp>
        <p:nvSpPr>
          <p:cNvPr id="138" name="矩形 137"/>
          <p:cNvSpPr/>
          <p:nvPr/>
        </p:nvSpPr>
        <p:spPr>
          <a:xfrm>
            <a:off x="6038847" y="2610469"/>
            <a:ext cx="737236" cy="26839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9" name="文字方塊 138"/>
          <p:cNvSpPr txBox="1"/>
          <p:nvPr/>
        </p:nvSpPr>
        <p:spPr>
          <a:xfrm rot="5400000">
            <a:off x="5616881" y="3720140"/>
            <a:ext cx="151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934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/>
      <p:bldP spid="137" grpId="0" animBg="1"/>
      <p:bldP spid="138" grpId="0" animBg="1"/>
      <p:bldP spid="1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33" y="3309806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36292" y="54132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48638" y="300672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17026" y="37244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22844" y="315409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535543" y="305884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4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543" y="305884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540839" y="364156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839" y="364156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526551" y="51221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454628" y="502540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628" y="5025409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3402483" y="44071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7" name="手繪多邊形 16"/>
          <p:cNvSpPr/>
          <p:nvPr/>
        </p:nvSpPr>
        <p:spPr>
          <a:xfrm>
            <a:off x="1214665" y="3068121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1348015" y="3241062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3081565" y="5284171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71218" y="5765880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5179092" y="2822199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5106944" y="5737345"/>
            <a:ext cx="356668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Each dimension represents the confidence of a digit.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048212" y="288375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055521" y="366503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55521" y="493900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188216" y="43218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5115795" y="294466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115795" y="366906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096948" y="4938330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5007951" y="3577013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006627" y="3813785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image is  “2”</a:t>
            </a:r>
            <a:endParaRPr lang="zh-TW" altLang="en-US" sz="2800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1726" y="529322"/>
            <a:ext cx="3355824" cy="8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7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88413"/>
            <a:ext cx="7886700" cy="4351338"/>
          </a:xfrm>
        </p:spPr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33" y="3170126"/>
            <a:ext cx="1602442" cy="15922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25017" y="3184640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8" name="向右箭號 7"/>
          <p:cNvSpPr/>
          <p:nvPr/>
        </p:nvSpPr>
        <p:spPr>
          <a:xfrm>
            <a:off x="3095815" y="3530444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951758" y="3540310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66447" y="3671695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462115" y="2538616"/>
            <a:ext cx="600084" cy="2625052"/>
            <a:chOff x="2462115" y="2538616"/>
            <a:chExt cx="600084" cy="2625052"/>
          </a:xfrm>
        </p:grpSpPr>
        <p:sp>
          <p:nvSpPr>
            <p:cNvPr id="12" name="矩形 11"/>
            <p:cNvSpPr/>
            <p:nvPr/>
          </p:nvSpPr>
          <p:spPr>
            <a:xfrm>
              <a:off x="2462115" y="253861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530503" y="325630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36321" y="268598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49020" y="259073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8" name="方程式" r:id="rId5" imgW="152280" imgH="215640" progId="Equation.3">
                    <p:embed/>
                  </p:oleObj>
                </mc:Choice>
                <mc:Fallback>
                  <p:oleObj name="方程式" r:id="rId5" imgW="152280" imgH="215640" progId="Equation.3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020" y="259073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54316" y="317345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9" name="方程式" r:id="rId7" imgW="164880" imgH="215640" progId="Equation.3">
                    <p:embed/>
                  </p:oleObj>
                </mc:Choice>
                <mc:Fallback>
                  <p:oleObj name="方程式" r:id="rId7" imgW="164880" imgH="215640" progId="Equation.3">
                    <p:embed/>
                    <p:pic>
                      <p:nvPicPr>
                        <p:cNvPr id="1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316" y="317345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/>
            <p:cNvSpPr/>
            <p:nvPr/>
          </p:nvSpPr>
          <p:spPr>
            <a:xfrm>
              <a:off x="2540028" y="465406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468105" y="4557299"/>
            <a:ext cx="544512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0" name="方程式" r:id="rId9" imgW="253800" imgH="228600" progId="Equation.3">
                    <p:embed/>
                  </p:oleObj>
                </mc:Choice>
                <mc:Fallback>
                  <p:oleObj name="方程式" r:id="rId9" imgW="253800" imgH="228600" progId="Equation.3">
                    <p:embed/>
                    <p:pic>
                      <p:nvPicPr>
                        <p:cNvPr id="1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8105" y="4557299"/>
                          <a:ext cx="544512" cy="488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字方塊 18"/>
            <p:cNvSpPr txBox="1"/>
            <p:nvPr/>
          </p:nvSpPr>
          <p:spPr>
            <a:xfrm rot="5400000">
              <a:off x="2415960" y="393900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789662" y="2501358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7460863" y="257211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468172" y="335339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468172" y="462736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7600867" y="40101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408956" y="4728735"/>
            <a:ext cx="2932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What is needed is a function ……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68125" y="5484126"/>
            <a:ext cx="2086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 </a:t>
            </a:r>
          </a:p>
          <a:p>
            <a:pPr algn="ctr"/>
            <a:r>
              <a:rPr lang="en-US" altLang="zh-TW" sz="2400" dirty="0"/>
              <a:t>256-dim vector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62262" y="5494979"/>
            <a:ext cx="215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 </a:t>
            </a:r>
          </a:p>
          <a:p>
            <a:pPr algn="ctr"/>
            <a:r>
              <a:rPr lang="en-US" altLang="zh-TW" sz="2400" dirty="0"/>
              <a:t>10-dim vector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074432" y="3530444"/>
            <a:ext cx="1609082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</a:t>
            </a:r>
          </a:p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79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/>
      <p:bldP spid="11" grpId="0"/>
      <p:bldP spid="31" grpId="0"/>
      <p:bldP spid="33" grpId="0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5" y="2880668"/>
            <a:ext cx="1602442" cy="1592235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3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7000" y="427196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4" name="方程式" r:id="rId9" imgW="190440" imgH="228600" progId="Equation.3">
                  <p:embed/>
                </p:oleObj>
              </mc:Choice>
              <mc:Fallback>
                <p:oleObj name="方程式" r:id="rId9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427196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263612" y="1770729"/>
            <a:ext cx="4874405" cy="3884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7339971" y="340716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85" name="群組 84"/>
          <p:cNvGrpSpPr/>
          <p:nvPr/>
        </p:nvGrpSpPr>
        <p:grpSpPr>
          <a:xfrm>
            <a:off x="7463186" y="2236827"/>
            <a:ext cx="642352" cy="2642877"/>
            <a:chOff x="7142066" y="1987121"/>
            <a:chExt cx="642352" cy="2642877"/>
          </a:xfrm>
        </p:grpSpPr>
        <p:sp>
          <p:nvSpPr>
            <p:cNvPr id="86" name="矩形 85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8134387" y="2307583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8141696" y="3088865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8141696" y="4362834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94" name="文字方塊 93"/>
          <p:cNvSpPr txBox="1"/>
          <p:nvPr/>
        </p:nvSpPr>
        <p:spPr>
          <a:xfrm rot="5400000">
            <a:off x="8274391" y="37456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417274" y="2975930"/>
            <a:ext cx="4608618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 function set containing the candidates for </a:t>
            </a:r>
          </a:p>
          <a:p>
            <a:pPr algn="ctr"/>
            <a:r>
              <a:rPr lang="en-US" altLang="zh-TW" sz="2800" dirty="0"/>
              <a:t>Handwriting Digit Recognition</a:t>
            </a:r>
            <a:endParaRPr lang="zh-TW" altLang="en-US" sz="28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393757" y="5761357"/>
            <a:ext cx="66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You need to decide the network structure to let a good function in your function set.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3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1" grpId="0" animBg="1"/>
      <p:bldP spid="92" grpId="0" animBg="1"/>
      <p:bldP spid="93" grpId="0" animBg="1"/>
      <p:bldP spid="94" grpId="0"/>
      <p:bldP spid="83" grpId="0" animBg="1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How many layers? How many neurons for each layer?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the structure be automatically determined?</a:t>
            </a:r>
          </a:p>
          <a:p>
            <a:pPr lvl="1"/>
            <a:r>
              <a:rPr lang="en-US" altLang="zh-TW" dirty="0"/>
              <a:t>E.g. Evolutionary Artificial Neural Networks</a:t>
            </a:r>
          </a:p>
          <a:p>
            <a:r>
              <a:rPr lang="en-US" altLang="zh-TW" dirty="0"/>
              <a:t>Q: Can we design the network structure?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61" y="222703"/>
            <a:ext cx="4455289" cy="24334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15834" y="3501469"/>
            <a:ext cx="5731531" cy="557881"/>
            <a:chOff x="1729539" y="2853872"/>
            <a:chExt cx="5731531" cy="557881"/>
          </a:xfrm>
        </p:grpSpPr>
        <p:sp>
          <p:nvSpPr>
            <p:cNvPr id="7" name="文字方塊 6"/>
            <p:cNvSpPr txBox="1"/>
            <p:nvPr/>
          </p:nvSpPr>
          <p:spPr>
            <a:xfrm>
              <a:off x="1729539" y="2888533"/>
              <a:ext cx="2446855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Trial and Error</a:t>
              </a:r>
              <a:endParaRPr lang="zh-TW" altLang="en-US" sz="28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014215" y="2882998"/>
              <a:ext cx="2446855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Intuition</a:t>
              </a:r>
              <a:endParaRPr lang="zh-TW" altLang="en-US" sz="28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244315" y="2853872"/>
              <a:ext cx="688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315834" y="5796105"/>
            <a:ext cx="5731531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Convolutional Neural Network (CNN)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5418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442138" y="1902673"/>
            <a:ext cx="2259724" cy="16870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31988" y="2580664"/>
            <a:ext cx="186027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</a:t>
            </a:r>
          </a:p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1250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B2EFD9-6B68-4AB4-8E85-EB781B0A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 in Vision</a:t>
            </a:r>
            <a:endParaRPr lang="zh-CN" altLang="en-US" dirty="0"/>
          </a:p>
        </p:txBody>
      </p:sp>
      <p:sp>
        <p:nvSpPr>
          <p:cNvPr id="12" name="內容版面配置區 5">
            <a:extLst>
              <a:ext uri="{FF2B5EF4-FFF2-40B4-BE49-F238E27FC236}">
                <a16:creationId xmlns:a16="http://schemas.microsoft.com/office/drawing/2014/main" id="{E9F19CDC-88A2-4FCF-927C-ACF2387C0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3067"/>
            <a:ext cx="8229600" cy="93966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000" i="1" dirty="0"/>
              <a:t>Image Recognition</a:t>
            </a:r>
            <a:endParaRPr lang="en-US" sz="4000" i="1" dirty="0"/>
          </a:p>
        </p:txBody>
      </p:sp>
      <p:pic>
        <p:nvPicPr>
          <p:cNvPr id="13" name="圖片 13">
            <a:extLst>
              <a:ext uri="{FF2B5EF4-FFF2-40B4-BE49-F238E27FC236}">
                <a16:creationId xmlns:a16="http://schemas.microsoft.com/office/drawing/2014/main" id="{1B210BC8-4264-4910-8944-E3B5DDE90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7252" r="4473" b="7111"/>
          <a:stretch/>
        </p:blipFill>
        <p:spPr>
          <a:xfrm>
            <a:off x="4555046" y="2164216"/>
            <a:ext cx="3619614" cy="2149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7">
            <a:extLst>
              <a:ext uri="{FF2B5EF4-FFF2-40B4-BE49-F238E27FC236}">
                <a16:creationId xmlns:a16="http://schemas.microsoft.com/office/drawing/2014/main" id="{A3D40563-593E-42B4-80E9-A7FF331666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" t="8121" r="4403" b="8527"/>
          <a:stretch/>
        </p:blipFill>
        <p:spPr>
          <a:xfrm>
            <a:off x="969340" y="4536666"/>
            <a:ext cx="3384376" cy="165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圖片 11">
            <a:extLst>
              <a:ext uri="{FF2B5EF4-FFF2-40B4-BE49-F238E27FC236}">
                <a16:creationId xmlns:a16="http://schemas.microsoft.com/office/drawing/2014/main" id="{960CAA5A-D36F-47B8-91B3-AFF788FFFC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7827" r="4557" b="7232"/>
          <a:stretch/>
        </p:blipFill>
        <p:spPr>
          <a:xfrm>
            <a:off x="5015981" y="4437112"/>
            <a:ext cx="3158679" cy="175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7CF7D26-9E85-4DA3-B1CB-F014297B99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5094" r="4598" b="5364"/>
          <a:stretch/>
        </p:blipFill>
        <p:spPr>
          <a:xfrm>
            <a:off x="997940" y="2164217"/>
            <a:ext cx="2680512" cy="225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5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for an Example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75178" y="2655050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817906" y="2642789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34803" y="2670430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81458" y="3691209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90774" y="4937099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57574" y="2912406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703191" y="338812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709009" y="281779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514708"/>
              </p:ext>
            </p:extLst>
          </p:nvPr>
        </p:nvGraphicFramePr>
        <p:xfrm>
          <a:off x="1721708" y="2722544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708" y="2722544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02035"/>
              </p:ext>
            </p:extLst>
          </p:nvPr>
        </p:nvGraphicFramePr>
        <p:xfrm>
          <a:off x="1727004" y="330527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004" y="330527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15016" y="2653791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917358" y="3432361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905725" y="466037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902978" y="408266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1712716" y="478588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891241"/>
              </p:ext>
            </p:extLst>
          </p:nvPr>
        </p:nvGraphicFramePr>
        <p:xfrm>
          <a:off x="1640793" y="4689113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1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793" y="4689113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88648" y="407082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4142223" y="259520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159846" y="338070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172026" y="463699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89174" y="294087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89174" y="3732622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79883" y="495459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91516" y="2940870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89174" y="2940870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89174" y="2940870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91516" y="3719440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79883" y="2940870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79883" y="3719440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55616" y="2940870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51909" y="2989244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51909" y="2989244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79429" y="2940870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46091" y="3559573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46091" y="3559573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17588" y="2940870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91219" y="3719440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91219" y="4934046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17368" y="415604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5986461" y="263722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6007559" y="344553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975178" y="470167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37500" y="371746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6576550" y="4109752"/>
            <a:ext cx="115463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Cross</a:t>
            </a:r>
          </a:p>
          <a:p>
            <a:pPr algn="ctr"/>
            <a:r>
              <a:rPr lang="en-US" altLang="zh-TW" sz="2400" dirty="0"/>
              <a:t>Entropy</a:t>
            </a:r>
          </a:p>
        </p:txBody>
      </p:sp>
      <p:pic>
        <p:nvPicPr>
          <p:cNvPr id="102" name="圖片 10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890841" y="169552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93567" y="1784585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17004" y="364651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0" name="矩形 109"/>
          <p:cNvSpPr/>
          <p:nvPr/>
        </p:nvSpPr>
        <p:spPr>
          <a:xfrm>
            <a:off x="7789244" y="2657294"/>
            <a:ext cx="498951" cy="262505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 rot="5400000">
            <a:off x="8237055" y="409177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8227210" y="262623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baseline="-25000" dirty="0"/>
          </a:p>
        </p:txBody>
      </p:sp>
      <p:sp>
        <p:nvSpPr>
          <p:cNvPr id="113" name="文字方塊 112"/>
          <p:cNvSpPr txBox="1"/>
          <p:nvPr/>
        </p:nvSpPr>
        <p:spPr>
          <a:xfrm>
            <a:off x="8227210" y="342636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aseline="-250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8211604" y="471576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aseline="-25000" dirty="0"/>
          </a:p>
        </p:txBody>
      </p:sp>
      <p:sp>
        <p:nvSpPr>
          <p:cNvPr id="115" name="左-右雙向箭號 114"/>
          <p:cNvSpPr/>
          <p:nvPr/>
        </p:nvSpPr>
        <p:spPr>
          <a:xfrm>
            <a:off x="6547946" y="3719063"/>
            <a:ext cx="1187596" cy="33487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87423" y="2022925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48420" y="2046195"/>
            <a:ext cx="26824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77004" y="2055524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045430" y="2074215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16530" y="265321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4892374" y="26451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4894716" y="340502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901744" y="46516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98997" y="40708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580110" y="1488616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 rot="5400000">
            <a:off x="3852139" y="3617311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1654317" y="5392214"/>
                <a:ext cx="3580980" cy="12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317" y="5392214"/>
                <a:ext cx="3580980" cy="12112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893779" y="2708000"/>
                <a:ext cx="366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779" y="2708000"/>
                <a:ext cx="366639" cy="369332"/>
              </a:xfrm>
              <a:prstGeom prst="rect">
                <a:avLst/>
              </a:prstGeom>
              <a:blipFill>
                <a:blip r:embed="rId12"/>
                <a:stretch>
                  <a:fillRect l="-20000" t="-16393" r="-5166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7893421" y="3473498"/>
                <a:ext cx="373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21" y="3473498"/>
                <a:ext cx="373757" cy="369332"/>
              </a:xfrm>
              <a:prstGeom prst="rect">
                <a:avLst/>
              </a:prstGeom>
              <a:blipFill>
                <a:blip r:embed="rId13"/>
                <a:stretch>
                  <a:fillRect l="-19672" t="-18333" r="-5082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/>
              <p:cNvSpPr txBox="1"/>
              <p:nvPr/>
            </p:nvSpPr>
            <p:spPr>
              <a:xfrm>
                <a:off x="7878722" y="4795595"/>
                <a:ext cx="4964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22" y="4795595"/>
                <a:ext cx="496483" cy="369332"/>
              </a:xfrm>
              <a:prstGeom prst="rect">
                <a:avLst/>
              </a:prstGeom>
              <a:blipFill>
                <a:blip r:embed="rId14"/>
                <a:stretch>
                  <a:fillRect l="-14634" t="-18333" r="-3780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字方塊 119"/>
          <p:cNvSpPr txBox="1"/>
          <p:nvPr/>
        </p:nvSpPr>
        <p:spPr>
          <a:xfrm rot="5400000">
            <a:off x="7791036" y="40917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2281800" y="3433484"/>
            <a:ext cx="26462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a set of parameters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093037" y="5255491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037" y="5255491"/>
                <a:ext cx="288284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7908918" y="524762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18" y="5247625"/>
                <a:ext cx="28828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接點 10"/>
          <p:cNvCxnSpPr>
            <a:stCxn id="71" idx="2"/>
          </p:cNvCxnSpPr>
          <p:nvPr/>
        </p:nvCxnSpPr>
        <p:spPr>
          <a:xfrm flipH="1">
            <a:off x="7141744" y="4940749"/>
            <a:ext cx="0" cy="11842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5314888" y="6125029"/>
            <a:ext cx="18445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2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1" grpId="0" animBg="1"/>
      <p:bldP spid="103" grpId="0"/>
      <p:bldP spid="110" grpId="0" animBg="1"/>
      <p:bldP spid="111" grpId="0"/>
      <p:bldP spid="112" grpId="0"/>
      <p:bldP spid="113" grpId="0"/>
      <p:bldP spid="114" grpId="0"/>
      <p:bldP spid="115" grpId="0" animBg="1"/>
      <p:bldP spid="3" grpId="0" animBg="1"/>
      <p:bldP spid="101" grpId="0"/>
      <p:bldP spid="5" grpId="0"/>
      <p:bldP spid="109" grpId="0"/>
      <p:bldP spid="119" grpId="0"/>
      <p:bldP spid="120" grpId="0"/>
      <p:bldP spid="8" grpId="0"/>
      <p:bldP spid="1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 Loss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727768" y="2298174"/>
            <a:ext cx="421911" cy="671513"/>
            <a:chOff x="510563" y="3417283"/>
            <a:chExt cx="421911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27768" y="3245279"/>
            <a:ext cx="421910" cy="671513"/>
            <a:chOff x="510564" y="3417283"/>
            <a:chExt cx="421910" cy="671513"/>
          </a:xfrm>
        </p:grpSpPr>
        <p:sp>
          <p:nvSpPr>
            <p:cNvPr id="22" name="矩形 2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713340" y="5606623"/>
            <a:ext cx="450765" cy="671513"/>
            <a:chOff x="496136" y="3417283"/>
            <a:chExt cx="450765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496136" y="3522206"/>
              <a:ext cx="4507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N</a:t>
              </a:r>
              <a:endParaRPr lang="zh-TW" altLang="en-US" sz="2400" baseline="30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2527693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2527693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527693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585319" y="4930674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2658584" y="491903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096310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3349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093348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496559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493598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493597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3895074" y="2298174"/>
            <a:ext cx="428323" cy="671513"/>
            <a:chOff x="507357" y="3417283"/>
            <a:chExt cx="428323" cy="671513"/>
          </a:xfrm>
        </p:grpSpPr>
        <p:sp>
          <p:nvSpPr>
            <p:cNvPr id="39" name="矩形 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895074" y="3245279"/>
            <a:ext cx="428323" cy="671513"/>
            <a:chOff x="507358" y="3417283"/>
            <a:chExt cx="428323" cy="671513"/>
          </a:xfrm>
        </p:grpSpPr>
        <p:sp>
          <p:nvSpPr>
            <p:cNvPr id="42" name="矩形 4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507358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80646" y="5606623"/>
            <a:ext cx="457177" cy="671513"/>
            <a:chOff x="492930" y="3417283"/>
            <a:chExt cx="457177" cy="671513"/>
          </a:xfrm>
        </p:grpSpPr>
        <p:sp>
          <p:nvSpPr>
            <p:cNvPr id="45" name="矩形 4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92930" y="3522206"/>
              <a:ext cx="4571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y</a:t>
              </a:r>
              <a:r>
                <a:rPr lang="en-US" altLang="zh-TW" sz="2400" baseline="30000" dirty="0" err="1"/>
                <a:t>N</a:t>
              </a:r>
              <a:endParaRPr lang="zh-TW" altLang="en-US" sz="2400" baseline="30000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4913118" y="229817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4913117" y="3245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4913117" y="560662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750" t="-16393" r="-5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462" t="-1803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888687" y="5803879"/>
                <a:ext cx="443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87" y="5803879"/>
                <a:ext cx="443390" cy="369332"/>
              </a:xfrm>
              <a:prstGeom prst="rect">
                <a:avLst/>
              </a:prstGeom>
              <a:blipFill>
                <a:blip r:embed="rId5"/>
                <a:stretch>
                  <a:fillRect l="-16438" t="-16393" r="-4246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-右雙向箭號 52"/>
          <p:cNvSpPr/>
          <p:nvPr/>
        </p:nvSpPr>
        <p:spPr>
          <a:xfrm>
            <a:off x="4254704" y="25901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-右雙向箭號 53"/>
          <p:cNvSpPr/>
          <p:nvPr/>
        </p:nvSpPr>
        <p:spPr>
          <a:xfrm>
            <a:off x="4249342" y="35108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54"/>
          <p:cNvSpPr/>
          <p:nvPr/>
        </p:nvSpPr>
        <p:spPr>
          <a:xfrm>
            <a:off x="4249276" y="5851855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423381" y="2767534"/>
                <a:ext cx="3124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381" y="2767534"/>
                <a:ext cx="312457" cy="369332"/>
              </a:xfrm>
              <a:prstGeom prst="rect">
                <a:avLst/>
              </a:prstGeom>
              <a:blipFill>
                <a:blip r:embed="rId6"/>
                <a:stretch>
                  <a:fillRect l="-23529" r="-980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 rot="5400000">
            <a:off x="3746853" y="4967195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4749949" y="4954287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>
            <a:off x="1724616" y="4152253"/>
            <a:ext cx="421910" cy="671513"/>
            <a:chOff x="510564" y="3417283"/>
            <a:chExt cx="421910" cy="671513"/>
          </a:xfrm>
        </p:grpSpPr>
        <p:sp>
          <p:nvSpPr>
            <p:cNvPr id="65" name="矩形 6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2524541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090197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490446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3891923" y="4152253"/>
            <a:ext cx="428322" cy="671513"/>
            <a:chOff x="507359" y="3417283"/>
            <a:chExt cx="428322" cy="671513"/>
          </a:xfrm>
        </p:grpSpPr>
        <p:sp>
          <p:nvSpPr>
            <p:cNvPr id="71" name="矩形 70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507359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4909965" y="415225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182" t="-18333" r="-4697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-右雙向箭號 74"/>
          <p:cNvSpPr/>
          <p:nvPr/>
        </p:nvSpPr>
        <p:spPr>
          <a:xfrm>
            <a:off x="4246190" y="441782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8787" y="1640875"/>
            <a:ext cx="35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all training data …</a:t>
            </a:r>
            <a:endParaRPr lang="zh-TW" altLang="en-US" sz="2800" dirty="0"/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5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4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563165" y="983675"/>
                <a:ext cx="1638910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165" y="983675"/>
                <a:ext cx="1638910" cy="12115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87022" y="5159357"/>
                <a:ext cx="3318188" cy="138499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the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2" y="5159357"/>
                <a:ext cx="3318188" cy="13849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5467155" y="398990"/>
            <a:ext cx="180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Total Loss: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23381" y="3685525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381" y="3685525"/>
                <a:ext cx="319062" cy="369332"/>
              </a:xfrm>
              <a:prstGeom prst="rect">
                <a:avLst/>
              </a:prstGeom>
              <a:blipFill>
                <a:blip r:embed="rId14"/>
                <a:stretch>
                  <a:fillRect l="-23077" t="-1667" r="-9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429885" y="4561823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85" y="4561823"/>
                <a:ext cx="319062" cy="369332"/>
              </a:xfrm>
              <a:prstGeom prst="rect">
                <a:avLst/>
              </a:prstGeom>
              <a:blipFill>
                <a:blip r:embed="rId15"/>
                <a:stretch>
                  <a:fillRect l="-23077" r="-961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437895" y="6027539"/>
                <a:ext cx="3643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6027539"/>
                <a:ext cx="364395" cy="369332"/>
              </a:xfrm>
              <a:prstGeom prst="rect">
                <a:avLst/>
              </a:prstGeom>
              <a:blipFill>
                <a:blip r:embed="rId16"/>
                <a:stretch>
                  <a:fillRect l="-20000" r="-666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491961" y="958274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5487022" y="3113965"/>
            <a:ext cx="3315102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Find </a:t>
            </a:r>
            <a:r>
              <a:rPr lang="en-US" altLang="zh-TW" sz="2800" b="1" i="1" u="sng" dirty="0"/>
              <a:t>a function in function set </a:t>
            </a:r>
            <a:r>
              <a:rPr lang="en-US" altLang="zh-TW" sz="2800" dirty="0"/>
              <a:t>that minimizes total loss L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6749969" y="2552127"/>
            <a:ext cx="697424" cy="5542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下箭號 81"/>
          <p:cNvSpPr/>
          <p:nvPr/>
        </p:nvSpPr>
        <p:spPr>
          <a:xfrm>
            <a:off x="6749969" y="4542207"/>
            <a:ext cx="697424" cy="5334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66" y="413697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圖片 83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3267" y="560662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圖片 84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90958" y="560080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475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/>
      <p:bldP spid="59" grpId="0"/>
      <p:bldP spid="60" grpId="0"/>
      <p:bldP spid="67" grpId="0" animBg="1"/>
      <p:bldP spid="73" grpId="0" animBg="1"/>
      <p:bldP spid="74" grpId="0"/>
      <p:bldP spid="75" grpId="0" animBg="1"/>
      <p:bldP spid="7" grpId="0"/>
      <p:bldP spid="95" grpId="0" animBg="1"/>
      <p:bldP spid="77" grpId="0"/>
      <p:bldP spid="76" grpId="0"/>
      <p:bldP spid="78" grpId="0"/>
      <p:bldP spid="79" grpId="0"/>
      <p:bldP spid="9" grpId="0" animBg="1"/>
      <p:bldP spid="81" grpId="0" animBg="1"/>
      <p:bldP spid="4" grpId="0" animBg="1"/>
      <p:bldP spid="8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342414" y="1908823"/>
            <a:ext cx="2259724" cy="16870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31988" y="2580664"/>
            <a:ext cx="186027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</a:t>
            </a:r>
          </a:p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2717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內容版面配置區 5">
                <a:extLst>
                  <a:ext uri="{FF2B5EF4-FFF2-40B4-BE49-F238E27FC236}">
                    <a16:creationId xmlns:a16="http://schemas.microsoft.com/office/drawing/2014/main" id="{D3D5E1F1-E030-427A-B93D-EB3D0DBA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031" y="1851714"/>
                <a:ext cx="7681938" cy="42313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Algorithm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Initialize weights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randomly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Loop until convergence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gradient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Update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weights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MO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MO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MO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MO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en-US" altLang="zh-MO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MO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altLang="zh-MO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Return weights</a:t>
                </a:r>
              </a:p>
            </p:txBody>
          </p:sp>
        </mc:Choice>
        <mc:Fallback>
          <p:sp>
            <p:nvSpPr>
              <p:cNvPr id="31" name="內容版面配置區 5">
                <a:extLst>
                  <a:ext uri="{FF2B5EF4-FFF2-40B4-BE49-F238E27FC236}">
                    <a16:creationId xmlns:a16="http://schemas.microsoft.com/office/drawing/2014/main" id="{D3D5E1F1-E030-427A-B93D-EB3D0DBA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031" y="1851714"/>
                <a:ext cx="7681938" cy="4231372"/>
              </a:xfrm>
              <a:blipFill>
                <a:blip r:embed="rId2"/>
                <a:stretch>
                  <a:fillRect l="-1667" t="-2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1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單箭頭接點 13">
            <a:extLst>
              <a:ext uri="{FF2B5EF4-FFF2-40B4-BE49-F238E27FC236}">
                <a16:creationId xmlns:a16="http://schemas.microsoft.com/office/drawing/2014/main" id="{13286D29-F922-4444-AA1B-AEC5A2F0385E}"/>
              </a:ext>
            </a:extLst>
          </p:cNvPr>
          <p:cNvCxnSpPr>
            <a:cxnSpLocks/>
            <a:stCxn id="14" idx="7"/>
            <a:endCxn id="21" idx="2"/>
          </p:cNvCxnSpPr>
          <p:nvPr/>
        </p:nvCxnSpPr>
        <p:spPr>
          <a:xfrm flipV="1">
            <a:off x="4127350" y="2803864"/>
            <a:ext cx="1356999" cy="1009648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80">
            <a:extLst>
              <a:ext uri="{FF2B5EF4-FFF2-40B4-BE49-F238E27FC236}">
                <a16:creationId xmlns:a16="http://schemas.microsoft.com/office/drawing/2014/main" id="{E6C1DF0F-F426-4B98-8BE8-6D0DF9474FE3}"/>
              </a:ext>
            </a:extLst>
          </p:cNvPr>
          <p:cNvCxnSpPr>
            <a:stCxn id="23" idx="6"/>
            <a:endCxn id="18" idx="2"/>
          </p:cNvCxnSpPr>
          <p:nvPr/>
        </p:nvCxnSpPr>
        <p:spPr bwMode="auto">
          <a:xfrm flipV="1">
            <a:off x="2472401" y="1779703"/>
            <a:ext cx="1301740" cy="1562125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標題 4">
            <a:extLst>
              <a:ext uri="{FF2B5EF4-FFF2-40B4-BE49-F238E27FC236}">
                <a16:creationId xmlns:a16="http://schemas.microsoft.com/office/drawing/2014/main" id="{6AF1E423-8445-456D-AA4A-D38E2E8D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712" y="420100"/>
            <a:ext cx="7240888" cy="1066800"/>
          </a:xfrm>
        </p:spPr>
        <p:txBody>
          <a:bodyPr/>
          <a:lstStyle/>
          <a:p>
            <a:r>
              <a:rPr lang="en-US" sz="3600" b="1" dirty="0"/>
              <a:t>Backpropagation </a:t>
            </a:r>
            <a:r>
              <a:rPr lang="en-US" altLang="zh-CN" sz="3600" b="1" dirty="0"/>
              <a:t>(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反向傳播</a:t>
            </a:r>
            <a:r>
              <a:rPr lang="en-US" altLang="zh-CN" sz="3600" b="1" dirty="0"/>
              <a:t>)</a:t>
            </a:r>
            <a:endParaRPr lang="en-US" sz="3600" b="1" dirty="0"/>
          </a:p>
        </p:txBody>
      </p:sp>
      <p:sp>
        <p:nvSpPr>
          <p:cNvPr id="11" name="文字版面配置區 1">
            <a:extLst>
              <a:ext uri="{FF2B5EF4-FFF2-40B4-BE49-F238E27FC236}">
                <a16:creationId xmlns:a16="http://schemas.microsoft.com/office/drawing/2014/main" id="{109039CC-BB11-4DDE-9D82-1AFB33419CDA}"/>
              </a:ext>
            </a:extLst>
          </p:cNvPr>
          <p:cNvSpPr txBox="1">
            <a:spLocks/>
          </p:cNvSpPr>
          <p:nvPr/>
        </p:nvSpPr>
        <p:spPr>
          <a:xfrm>
            <a:off x="381000" y="70277"/>
            <a:ext cx="8229600" cy="939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MO" sz="4000" dirty="0"/>
              <a:t>Compute Gradients</a:t>
            </a:r>
            <a:endParaRPr lang="en-US" sz="4000" dirty="0"/>
          </a:p>
        </p:txBody>
      </p:sp>
      <p:sp>
        <p:nvSpPr>
          <p:cNvPr id="12" name="橢圓 7">
            <a:extLst>
              <a:ext uri="{FF2B5EF4-FFF2-40B4-BE49-F238E27FC236}">
                <a16:creationId xmlns:a16="http://schemas.microsoft.com/office/drawing/2014/main" id="{0279699A-D07E-43C4-B04A-5413F0169FFA}"/>
              </a:ext>
            </a:extLst>
          </p:cNvPr>
          <p:cNvSpPr/>
          <p:nvPr/>
        </p:nvSpPr>
        <p:spPr>
          <a:xfrm>
            <a:off x="4123468" y="1777430"/>
            <a:ext cx="4548" cy="4548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橢圓 8">
            <a:extLst>
              <a:ext uri="{FF2B5EF4-FFF2-40B4-BE49-F238E27FC236}">
                <a16:creationId xmlns:a16="http://schemas.microsoft.com/office/drawing/2014/main" id="{086BB8EE-A91D-49A9-B106-539B25069966}"/>
              </a:ext>
            </a:extLst>
          </p:cNvPr>
          <p:cNvSpPr/>
          <p:nvPr/>
        </p:nvSpPr>
        <p:spPr>
          <a:xfrm>
            <a:off x="4123468" y="2801591"/>
            <a:ext cx="4548" cy="4548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橢圓 9">
            <a:extLst>
              <a:ext uri="{FF2B5EF4-FFF2-40B4-BE49-F238E27FC236}">
                <a16:creationId xmlns:a16="http://schemas.microsoft.com/office/drawing/2014/main" id="{9B767C6D-6CE8-4F6E-8538-2B201CBD46BE}"/>
              </a:ext>
            </a:extLst>
          </p:cNvPr>
          <p:cNvSpPr/>
          <p:nvPr/>
        </p:nvSpPr>
        <p:spPr>
          <a:xfrm>
            <a:off x="4123468" y="3812846"/>
            <a:ext cx="4548" cy="4548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橢圓 10">
            <a:extLst>
              <a:ext uri="{FF2B5EF4-FFF2-40B4-BE49-F238E27FC236}">
                <a16:creationId xmlns:a16="http://schemas.microsoft.com/office/drawing/2014/main" id="{AF0BA533-5066-45BE-97C3-D662B9BDE44C}"/>
              </a:ext>
            </a:extLst>
          </p:cNvPr>
          <p:cNvSpPr/>
          <p:nvPr/>
        </p:nvSpPr>
        <p:spPr>
          <a:xfrm>
            <a:off x="5833675" y="2801591"/>
            <a:ext cx="4548" cy="4548"/>
          </a:xfrm>
          <a:prstGeom prst="ellipse">
            <a:avLst/>
          </a:prstGeom>
          <a:solidFill>
            <a:srgbClr val="4472C4"/>
          </a:solidFill>
          <a:ln w="1905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6" name="直線單箭頭接點 11">
            <a:extLst>
              <a:ext uri="{FF2B5EF4-FFF2-40B4-BE49-F238E27FC236}">
                <a16:creationId xmlns:a16="http://schemas.microsoft.com/office/drawing/2014/main" id="{AFDCC971-06DB-4985-B9A5-B0AA153B678D}"/>
              </a:ext>
            </a:extLst>
          </p:cNvPr>
          <p:cNvCxnSpPr>
            <a:cxnSpLocks/>
            <a:stCxn id="12" idx="7"/>
          </p:cNvCxnSpPr>
          <p:nvPr/>
        </p:nvCxnSpPr>
        <p:spPr>
          <a:xfrm>
            <a:off x="4127350" y="1778096"/>
            <a:ext cx="1356999" cy="102349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51AD5ED0-E6C4-46DC-BF89-0EAA17BD0E9F}"/>
              </a:ext>
            </a:extLst>
          </p:cNvPr>
          <p:cNvCxnSpPr>
            <a:cxnSpLocks/>
            <a:stCxn id="13" idx="7"/>
            <a:endCxn id="21" idx="2"/>
          </p:cNvCxnSpPr>
          <p:nvPr/>
        </p:nvCxnSpPr>
        <p:spPr>
          <a:xfrm>
            <a:off x="4127350" y="2802256"/>
            <a:ext cx="1356999" cy="1608"/>
          </a:xfrm>
          <a:prstGeom prst="straightConnector1">
            <a:avLst/>
          </a:prstGeom>
          <a:noFill/>
          <a:ln w="38100" cap="flat" cmpd="sng" algn="ctr">
            <a:solidFill>
              <a:srgbClr val="ED7D31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橢圓 14">
                <a:extLst>
                  <a:ext uri="{FF2B5EF4-FFF2-40B4-BE49-F238E27FC236}">
                    <a16:creationId xmlns:a16="http://schemas.microsoft.com/office/drawing/2014/main" id="{845BED1B-E673-4538-8356-95AD19370814}"/>
                  </a:ext>
                </a:extLst>
              </p:cNvPr>
              <p:cNvSpPr/>
              <p:nvPr/>
            </p:nvSpPr>
            <p:spPr>
              <a:xfrm>
                <a:off x="3774141" y="1428103"/>
                <a:ext cx="703201" cy="703201"/>
              </a:xfrm>
              <a:prstGeom prst="ellips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tIns="0" rIns="0"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kern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kern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橢圓 14">
                <a:extLst>
                  <a:ext uri="{FF2B5EF4-FFF2-40B4-BE49-F238E27FC236}">
                    <a16:creationId xmlns:a16="http://schemas.microsoft.com/office/drawing/2014/main" id="{845BED1B-E673-4538-8356-95AD19370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141" y="1428103"/>
                <a:ext cx="703201" cy="7032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橢圓 15">
                <a:extLst>
                  <a:ext uri="{FF2B5EF4-FFF2-40B4-BE49-F238E27FC236}">
                    <a16:creationId xmlns:a16="http://schemas.microsoft.com/office/drawing/2014/main" id="{5902696C-4865-428F-953E-FB1BB930871E}"/>
                  </a:ext>
                </a:extLst>
              </p:cNvPr>
              <p:cNvSpPr/>
              <p:nvPr/>
            </p:nvSpPr>
            <p:spPr>
              <a:xfrm>
                <a:off x="3774141" y="2452264"/>
                <a:ext cx="703201" cy="703201"/>
              </a:xfrm>
              <a:prstGeom prst="ellipse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lIns="36000" tIns="0" rIns="0"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kern="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橢圓 15">
                <a:extLst>
                  <a:ext uri="{FF2B5EF4-FFF2-40B4-BE49-F238E27FC236}">
                    <a16:creationId xmlns:a16="http://schemas.microsoft.com/office/drawing/2014/main" id="{5902696C-4865-428F-953E-FB1BB9308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141" y="2452264"/>
                <a:ext cx="703201" cy="7032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橢圓 16">
                <a:extLst>
                  <a:ext uri="{FF2B5EF4-FFF2-40B4-BE49-F238E27FC236}">
                    <a16:creationId xmlns:a16="http://schemas.microsoft.com/office/drawing/2014/main" id="{09A02E66-FD01-417F-BD65-3FDCFABF13E1}"/>
                  </a:ext>
                </a:extLst>
              </p:cNvPr>
              <p:cNvSpPr/>
              <p:nvPr/>
            </p:nvSpPr>
            <p:spPr>
              <a:xfrm>
                <a:off x="3774141" y="3463520"/>
                <a:ext cx="703201" cy="703201"/>
              </a:xfrm>
              <a:prstGeom prst="ellips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tIns="0" rIns="0"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橢圓 16">
                <a:extLst>
                  <a:ext uri="{FF2B5EF4-FFF2-40B4-BE49-F238E27FC236}">
                    <a16:creationId xmlns:a16="http://schemas.microsoft.com/office/drawing/2014/main" id="{09A02E66-FD01-417F-BD65-3FDCFABF1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141" y="3463520"/>
                <a:ext cx="703201" cy="7032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橢圓 17">
                <a:extLst>
                  <a:ext uri="{FF2B5EF4-FFF2-40B4-BE49-F238E27FC236}">
                    <a16:creationId xmlns:a16="http://schemas.microsoft.com/office/drawing/2014/main" id="{9E6E7377-B911-4BA5-9EF5-1E1E502887A8}"/>
                  </a:ext>
                </a:extLst>
              </p:cNvPr>
              <p:cNvSpPr/>
              <p:nvPr/>
            </p:nvSpPr>
            <p:spPr>
              <a:xfrm>
                <a:off x="5484349" y="2452264"/>
                <a:ext cx="703201" cy="703201"/>
              </a:xfrm>
              <a:prstGeom prst="ellipse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tIns="0" rIns="0"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MO" sz="20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MO" sz="20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i="1" kern="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橢圓 17">
                <a:extLst>
                  <a:ext uri="{FF2B5EF4-FFF2-40B4-BE49-F238E27FC236}">
                    <a16:creationId xmlns:a16="http://schemas.microsoft.com/office/drawing/2014/main" id="{9E6E7377-B911-4BA5-9EF5-1E1E50288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349" y="2452264"/>
                <a:ext cx="703201" cy="703201"/>
              </a:xfrm>
              <a:prstGeom prst="ellipse">
                <a:avLst/>
              </a:prstGeom>
              <a:blipFill>
                <a:blip r:embed="rId6"/>
                <a:stretch>
                  <a:fillRect r="-18103"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接點 20">
            <a:extLst>
              <a:ext uri="{FF2B5EF4-FFF2-40B4-BE49-F238E27FC236}">
                <a16:creationId xmlns:a16="http://schemas.microsoft.com/office/drawing/2014/main" id="{270873B5-49BF-4313-ABD7-22EC1EC21FDA}"/>
              </a:ext>
            </a:extLst>
          </p:cNvPr>
          <p:cNvCxnSpPr>
            <a:cxnSpLocks/>
            <a:stCxn id="21" idx="6"/>
          </p:cNvCxnSpPr>
          <p:nvPr/>
        </p:nvCxnSpPr>
        <p:spPr bwMode="auto">
          <a:xfrm>
            <a:off x="6187550" y="2803864"/>
            <a:ext cx="703201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橢圓 9">
            <a:extLst>
              <a:ext uri="{FF2B5EF4-FFF2-40B4-BE49-F238E27FC236}">
                <a16:creationId xmlns:a16="http://schemas.microsoft.com/office/drawing/2014/main" id="{7651BEC8-9A22-4EFF-ACB3-29167EF846BC}"/>
              </a:ext>
            </a:extLst>
          </p:cNvPr>
          <p:cNvSpPr/>
          <p:nvPr/>
        </p:nvSpPr>
        <p:spPr>
          <a:xfrm>
            <a:off x="2467853" y="3339554"/>
            <a:ext cx="4548" cy="4548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橢圓 9">
            <a:extLst>
              <a:ext uri="{FF2B5EF4-FFF2-40B4-BE49-F238E27FC236}">
                <a16:creationId xmlns:a16="http://schemas.microsoft.com/office/drawing/2014/main" id="{285DBE05-D4AF-4B6F-B74D-2B74FD2DE0EA}"/>
              </a:ext>
            </a:extLst>
          </p:cNvPr>
          <p:cNvSpPr/>
          <p:nvPr/>
        </p:nvSpPr>
        <p:spPr>
          <a:xfrm>
            <a:off x="2467853" y="2250722"/>
            <a:ext cx="4548" cy="4548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直線單箭頭接點 76">
            <a:extLst>
              <a:ext uri="{FF2B5EF4-FFF2-40B4-BE49-F238E27FC236}">
                <a16:creationId xmlns:a16="http://schemas.microsoft.com/office/drawing/2014/main" id="{F5FB627E-2613-43B9-AF37-09B7919DA2BF}"/>
              </a:ext>
            </a:extLst>
          </p:cNvPr>
          <p:cNvCxnSpPr>
            <a:stCxn id="24" idx="4"/>
            <a:endCxn id="18" idx="2"/>
          </p:cNvCxnSpPr>
          <p:nvPr/>
        </p:nvCxnSpPr>
        <p:spPr bwMode="auto">
          <a:xfrm flipV="1">
            <a:off x="2470128" y="1779703"/>
            <a:ext cx="1304013" cy="475566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線單箭頭接點 77">
            <a:extLst>
              <a:ext uri="{FF2B5EF4-FFF2-40B4-BE49-F238E27FC236}">
                <a16:creationId xmlns:a16="http://schemas.microsoft.com/office/drawing/2014/main" id="{9ADD02D1-7987-4C2E-BF1E-3D34D1BC2751}"/>
              </a:ext>
            </a:extLst>
          </p:cNvPr>
          <p:cNvCxnSpPr>
            <a:stCxn id="24" idx="2"/>
            <a:endCxn id="19" idx="2"/>
          </p:cNvCxnSpPr>
          <p:nvPr/>
        </p:nvCxnSpPr>
        <p:spPr bwMode="auto">
          <a:xfrm>
            <a:off x="2467853" y="2252996"/>
            <a:ext cx="1306288" cy="550868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線單箭頭接點 78">
            <a:extLst>
              <a:ext uri="{FF2B5EF4-FFF2-40B4-BE49-F238E27FC236}">
                <a16:creationId xmlns:a16="http://schemas.microsoft.com/office/drawing/2014/main" id="{A81643DD-03FA-41B4-A01E-8D119A140C2D}"/>
              </a:ext>
            </a:extLst>
          </p:cNvPr>
          <p:cNvCxnSpPr>
            <a:cxnSpLocks/>
            <a:stCxn id="24" idx="5"/>
            <a:endCxn id="20" idx="2"/>
          </p:cNvCxnSpPr>
          <p:nvPr/>
        </p:nvCxnSpPr>
        <p:spPr bwMode="auto">
          <a:xfrm>
            <a:off x="2471735" y="2254603"/>
            <a:ext cx="1302406" cy="1560517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線單箭頭接點 82">
            <a:extLst>
              <a:ext uri="{FF2B5EF4-FFF2-40B4-BE49-F238E27FC236}">
                <a16:creationId xmlns:a16="http://schemas.microsoft.com/office/drawing/2014/main" id="{76517ECE-2073-4DE8-872F-58DFEB6C79FE}"/>
              </a:ext>
            </a:extLst>
          </p:cNvPr>
          <p:cNvCxnSpPr>
            <a:endCxn id="19" idx="2"/>
          </p:cNvCxnSpPr>
          <p:nvPr/>
        </p:nvCxnSpPr>
        <p:spPr bwMode="auto">
          <a:xfrm flipV="1">
            <a:off x="2476283" y="2803864"/>
            <a:ext cx="1297858" cy="533416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線單箭頭接點 84">
            <a:extLst>
              <a:ext uri="{FF2B5EF4-FFF2-40B4-BE49-F238E27FC236}">
                <a16:creationId xmlns:a16="http://schemas.microsoft.com/office/drawing/2014/main" id="{0B45E97D-253F-48BF-827D-34444CF0E0BF}"/>
              </a:ext>
            </a:extLst>
          </p:cNvPr>
          <p:cNvCxnSpPr>
            <a:endCxn id="20" idx="2"/>
          </p:cNvCxnSpPr>
          <p:nvPr/>
        </p:nvCxnSpPr>
        <p:spPr bwMode="auto">
          <a:xfrm>
            <a:off x="2463971" y="3352459"/>
            <a:ext cx="1310170" cy="462662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橢圓 14">
                <a:extLst>
                  <a:ext uri="{FF2B5EF4-FFF2-40B4-BE49-F238E27FC236}">
                    <a16:creationId xmlns:a16="http://schemas.microsoft.com/office/drawing/2014/main" id="{53748B1C-8CC3-43FD-959A-ED5A913B3DFE}"/>
                  </a:ext>
                </a:extLst>
              </p:cNvPr>
              <p:cNvSpPr/>
              <p:nvPr/>
            </p:nvSpPr>
            <p:spPr>
              <a:xfrm>
                <a:off x="2118526" y="1901395"/>
                <a:ext cx="703201" cy="703201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lIns="36000" t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>
          <p:sp>
            <p:nvSpPr>
              <p:cNvPr id="30" name="橢圓 14">
                <a:extLst>
                  <a:ext uri="{FF2B5EF4-FFF2-40B4-BE49-F238E27FC236}">
                    <a16:creationId xmlns:a16="http://schemas.microsoft.com/office/drawing/2014/main" id="{53748B1C-8CC3-43FD-959A-ED5A913B3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26" y="1901395"/>
                <a:ext cx="703201" cy="70320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橢圓 16">
                <a:extLst>
                  <a:ext uri="{FF2B5EF4-FFF2-40B4-BE49-F238E27FC236}">
                    <a16:creationId xmlns:a16="http://schemas.microsoft.com/office/drawing/2014/main" id="{D4B81D05-E2C9-467D-856B-FD680CBCAA08}"/>
                  </a:ext>
                </a:extLst>
              </p:cNvPr>
              <p:cNvSpPr/>
              <p:nvPr/>
            </p:nvSpPr>
            <p:spPr>
              <a:xfrm>
                <a:off x="2118526" y="2990228"/>
                <a:ext cx="703201" cy="703201"/>
              </a:xfrm>
              <a:prstGeom prst="ellips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tIns="0" rIns="0"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橢圓 16">
                <a:extLst>
                  <a:ext uri="{FF2B5EF4-FFF2-40B4-BE49-F238E27FC236}">
                    <a16:creationId xmlns:a16="http://schemas.microsoft.com/office/drawing/2014/main" id="{D4B81D05-E2C9-467D-856B-FD680CBCA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26" y="2990228"/>
                <a:ext cx="703201" cy="7032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語音泡泡: 圓角矩形 99">
            <a:extLst>
              <a:ext uri="{FF2B5EF4-FFF2-40B4-BE49-F238E27FC236}">
                <a16:creationId xmlns:a16="http://schemas.microsoft.com/office/drawing/2014/main" id="{A13D2C36-7101-4AFA-9A20-FF97AC68CEE0}"/>
              </a:ext>
            </a:extLst>
          </p:cNvPr>
          <p:cNvSpPr/>
          <p:nvPr/>
        </p:nvSpPr>
        <p:spPr>
          <a:xfrm>
            <a:off x="4637988" y="4091549"/>
            <a:ext cx="2418000" cy="501691"/>
          </a:xfrm>
          <a:prstGeom prst="wedgeRoundRectCallout">
            <a:avLst>
              <a:gd name="adj1" fmla="val -44972"/>
              <a:gd name="adj2" fmla="val 105352"/>
              <a:gd name="adj3" fmla="val 16667"/>
            </a:avLst>
          </a:prstGeom>
          <a:solidFill>
            <a:srgbClr val="FF99FF">
              <a:alpha val="4980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Chain Rule</a:t>
            </a:r>
            <a:r>
              <a:rPr kumimoji="0" lang="en-US" sz="1800" b="0" i="1" u="none" strike="noStrike" kern="0" cap="none" spc="0" normalizeH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u="none" strike="noStrike" kern="0" cap="none" spc="0" normalizeH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lang="zh-MO" altLang="en-US" sz="1800" kern="0" dirty="0">
                <a:solidFill>
                  <a:srgbClr val="FF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連鎖法則</a:t>
            </a:r>
            <a:r>
              <a:rPr kumimoji="0" lang="en-US" sz="1800" b="0" u="none" strike="noStrike" kern="0" cap="none" spc="0" normalizeH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US" sz="1800" b="0" i="1" u="none" strike="noStrike" kern="0" cap="none" spc="0" normalizeH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! 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0E56B50-E7AC-43CF-AB97-4BA82B853B8E}"/>
                  </a:ext>
                </a:extLst>
              </p:cNvPr>
              <p:cNvSpPr/>
              <p:nvPr/>
            </p:nvSpPr>
            <p:spPr>
              <a:xfrm>
                <a:off x="6841924" y="2601535"/>
                <a:ext cx="796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MO" sz="20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MO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MO" sz="20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0E56B50-E7AC-43CF-AB97-4BA82B853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924" y="2601535"/>
                <a:ext cx="796307" cy="400110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圓角 60">
            <a:extLst>
              <a:ext uri="{FF2B5EF4-FFF2-40B4-BE49-F238E27FC236}">
                <a16:creationId xmlns:a16="http://schemas.microsoft.com/office/drawing/2014/main" id="{C9EC57AB-142D-4AF1-AE38-05958AC5FDC7}"/>
              </a:ext>
            </a:extLst>
          </p:cNvPr>
          <p:cNvSpPr/>
          <p:nvPr/>
        </p:nvSpPr>
        <p:spPr>
          <a:xfrm>
            <a:off x="4622247" y="2348880"/>
            <a:ext cx="459031" cy="442430"/>
          </a:xfrm>
          <a:prstGeom prst="roundRect">
            <a:avLst/>
          </a:prstGeom>
          <a:solidFill>
            <a:srgbClr val="70AD47">
              <a:alpha val="50000"/>
            </a:srgbClr>
          </a:solidFill>
          <a:ln>
            <a:noFill/>
          </a:ln>
          <a:effectLst/>
        </p:spPr>
        <p:txBody>
          <a:bodyPr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373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993D124-8940-492F-B654-23CD06065A1E}"/>
                  </a:ext>
                </a:extLst>
              </p:cNvPr>
              <p:cNvSpPr/>
              <p:nvPr/>
            </p:nvSpPr>
            <p:spPr>
              <a:xfrm>
                <a:off x="4690418" y="2370040"/>
                <a:ext cx="322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MO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MO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MO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993D124-8940-492F-B654-23CD0606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418" y="2370040"/>
                <a:ext cx="322688" cy="400110"/>
              </a:xfrm>
              <a:prstGeom prst="rect">
                <a:avLst/>
              </a:prstGeom>
              <a:blipFill>
                <a:blip r:embed="rId10"/>
                <a:stretch>
                  <a:fillRect r="-26415"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11">
            <a:extLst>
              <a:ext uri="{FF2B5EF4-FFF2-40B4-BE49-F238E27FC236}">
                <a16:creationId xmlns:a16="http://schemas.microsoft.com/office/drawing/2014/main" id="{DFBFEE43-5AE3-4C3F-984F-6AC42A1BCB82}"/>
              </a:ext>
            </a:extLst>
          </p:cNvPr>
          <p:cNvGrpSpPr/>
          <p:nvPr/>
        </p:nvGrpSpPr>
        <p:grpSpPr>
          <a:xfrm>
            <a:off x="2088012" y="4506072"/>
            <a:ext cx="947503" cy="739946"/>
            <a:chOff x="2088012" y="4506072"/>
            <a:chExt cx="947503" cy="739946"/>
          </a:xfrm>
        </p:grpSpPr>
        <p:sp>
          <p:nvSpPr>
            <p:cNvPr id="38" name="矩形: 圓角 65">
              <a:extLst>
                <a:ext uri="{FF2B5EF4-FFF2-40B4-BE49-F238E27FC236}">
                  <a16:creationId xmlns:a16="http://schemas.microsoft.com/office/drawing/2014/main" id="{6AD1E40E-98CD-4A34-91F2-E15BE8A2957F}"/>
                </a:ext>
              </a:extLst>
            </p:cNvPr>
            <p:cNvSpPr/>
            <p:nvPr/>
          </p:nvSpPr>
          <p:spPr>
            <a:xfrm>
              <a:off x="2492546" y="4948301"/>
              <a:ext cx="285023" cy="274715"/>
            </a:xfrm>
            <a:prstGeom prst="roundRect">
              <a:avLst/>
            </a:prstGeom>
            <a:solidFill>
              <a:srgbClr val="70AD47">
                <a:alpha val="50000"/>
              </a:srgbClr>
            </a:solidFill>
            <a:ln>
              <a:noFill/>
            </a:ln>
            <a:effectLst/>
          </p:spPr>
          <p:txBody>
            <a:bodyPr lIns="0" tIns="0" rIns="0" bIns="0" rtlCol="0" anchor="ctr" anchorCtr="1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37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371250B-9F6E-4110-A47D-9A4CCD9D8BB4}"/>
                    </a:ext>
                  </a:extLst>
                </p:cNvPr>
                <p:cNvSpPr/>
                <p:nvPr/>
              </p:nvSpPr>
              <p:spPr>
                <a:xfrm>
                  <a:off x="2088012" y="4506072"/>
                  <a:ext cx="947503" cy="739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MO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MO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MO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𝒥</m:t>
                            </m:r>
                            <m:d>
                              <m:dPr>
                                <m:ctrlPr>
                                  <a:rPr lang="en-US" altLang="zh-MO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MO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MO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MO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MO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MO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ACD5D35-5D04-470D-9938-ECCB1D178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012" y="4506072"/>
                  <a:ext cx="947503" cy="7399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群組 12">
            <a:extLst>
              <a:ext uri="{FF2B5EF4-FFF2-40B4-BE49-F238E27FC236}">
                <a16:creationId xmlns:a16="http://schemas.microsoft.com/office/drawing/2014/main" id="{3E083F55-E538-4182-A040-FA7D1656AB94}"/>
              </a:ext>
            </a:extLst>
          </p:cNvPr>
          <p:cNvGrpSpPr/>
          <p:nvPr/>
        </p:nvGrpSpPr>
        <p:grpSpPr>
          <a:xfrm>
            <a:off x="2088011" y="5426678"/>
            <a:ext cx="2602407" cy="742254"/>
            <a:chOff x="2088011" y="5426678"/>
            <a:chExt cx="2602407" cy="742254"/>
          </a:xfrm>
        </p:grpSpPr>
        <p:sp>
          <p:nvSpPr>
            <p:cNvPr id="41" name="矩形: 圓角 64">
              <a:extLst>
                <a:ext uri="{FF2B5EF4-FFF2-40B4-BE49-F238E27FC236}">
                  <a16:creationId xmlns:a16="http://schemas.microsoft.com/office/drawing/2014/main" id="{68BA751A-350C-4E35-8181-B3B243877FE7}"/>
                </a:ext>
              </a:extLst>
            </p:cNvPr>
            <p:cNvSpPr/>
            <p:nvPr/>
          </p:nvSpPr>
          <p:spPr>
            <a:xfrm>
              <a:off x="2452685" y="5857742"/>
              <a:ext cx="285023" cy="274715"/>
            </a:xfrm>
            <a:prstGeom prst="round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  <a:effectLst/>
          </p:spPr>
          <p:txBody>
            <a:bodyPr lIns="0" tIns="0" rIns="0" bIns="0" rtlCol="0" anchor="ctr" anchorCtr="1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rgbClr val="009900"/>
                  </a:solidFill>
                  <a:latin typeface="Tahoma" pitchFamily="8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37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A957339-844E-4D6E-8CB9-A67E89C6DB4C}"/>
                    </a:ext>
                  </a:extLst>
                </p:cNvPr>
                <p:cNvSpPr/>
                <p:nvPr/>
              </p:nvSpPr>
              <p:spPr>
                <a:xfrm>
                  <a:off x="2088011" y="5426678"/>
                  <a:ext cx="2602407" cy="7422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MO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MO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MO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𝒥</m:t>
                            </m:r>
                            <m:d>
                              <m:dPr>
                                <m:ctrlPr>
                                  <a:rPr lang="en-US" altLang="zh-MO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MO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MO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MO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MO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MO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M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MO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MO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MO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𝒥</m:t>
                            </m:r>
                            <m:d>
                              <m:dPr>
                                <m:ctrlPr>
                                  <a:rPr lang="en-US" altLang="zh-MO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MO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MO" sz="200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altLang="zh-MO" sz="2000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MO" sz="2000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  <m:r>
                          <a:rPr lang="en-US" altLang="zh-M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altLang="zh-MO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MO" sz="200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altLang="zh-MO" sz="2000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MO" sz="200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MO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MO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MO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MO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82652F90-FE25-45F3-829A-3E4E7687FF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011" y="5426678"/>
                  <a:ext cx="2602407" cy="7422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矩形: 圓角 63">
            <a:extLst>
              <a:ext uri="{FF2B5EF4-FFF2-40B4-BE49-F238E27FC236}">
                <a16:creationId xmlns:a16="http://schemas.microsoft.com/office/drawing/2014/main" id="{5B4A1D44-042A-4AD7-BADE-AFCECCE18DF1}"/>
              </a:ext>
            </a:extLst>
          </p:cNvPr>
          <p:cNvSpPr/>
          <p:nvPr/>
        </p:nvSpPr>
        <p:spPr>
          <a:xfrm>
            <a:off x="3242657" y="2231049"/>
            <a:ext cx="459031" cy="44243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</p:spPr>
        <p:txBody>
          <a:bodyPr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373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D50146A1-D4D6-4677-A933-60C112511803}"/>
                  </a:ext>
                </a:extLst>
              </p:cNvPr>
              <p:cNvSpPr/>
              <p:nvPr/>
            </p:nvSpPr>
            <p:spPr>
              <a:xfrm>
                <a:off x="3296730" y="2252209"/>
                <a:ext cx="3508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MO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MO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MO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D50146A1-D4D6-4677-A933-60C112511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730" y="2252209"/>
                <a:ext cx="350885" cy="400110"/>
              </a:xfrm>
              <a:prstGeom prst="rect">
                <a:avLst/>
              </a:prstGeom>
              <a:blipFill>
                <a:blip r:embed="rId13"/>
                <a:stretch>
                  <a:fillRect r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8052CA0-B1AD-4DD2-A525-ED6F9A191F08}"/>
                  </a:ext>
                </a:extLst>
              </p:cNvPr>
              <p:cNvSpPr/>
              <p:nvPr/>
            </p:nvSpPr>
            <p:spPr>
              <a:xfrm>
                <a:off x="4532471" y="5426678"/>
                <a:ext cx="2602407" cy="742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MO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M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M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M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MO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MO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US" altLang="zh-MO" sz="20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MO" sz="20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MO" sz="20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MO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MO" sz="20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MO" sz="20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MO" sz="20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MO" sz="200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MO" sz="20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MO" sz="2000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MO" sz="20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MO" sz="20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MO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M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MO" sz="20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MO" sz="20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MO" sz="20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MO" sz="20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M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MO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MO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MO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8052CA0-B1AD-4DD2-A525-ED6F9A191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71" y="5426678"/>
                <a:ext cx="2602407" cy="7422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2AA713F-9BD1-47B3-B2BE-219C8E6112DE}"/>
                  </a:ext>
                </a:extLst>
              </p:cNvPr>
              <p:cNvSpPr/>
              <p:nvPr/>
            </p:nvSpPr>
            <p:spPr>
              <a:xfrm>
                <a:off x="2821727" y="4526414"/>
                <a:ext cx="1911934" cy="742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MO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M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M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M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MO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MO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US" altLang="zh-MO" sz="20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MO" sz="2000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MO" sz="2000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MO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M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MO" sz="20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MO" sz="2000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MO" sz="2000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M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MO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MO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MO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2AA713F-9BD1-47B3-B2BE-219C8E611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27" y="4526414"/>
                <a:ext cx="1911934" cy="7422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66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30" grpId="0" animBg="1"/>
      <p:bldP spid="32" grpId="0" animBg="1"/>
      <p:bldP spid="33" grpId="0" animBg="1"/>
      <p:bldP spid="34" grpId="0"/>
      <p:bldP spid="35" grpId="0" animBg="1"/>
      <p:bldP spid="36" grpId="0"/>
      <p:bldP spid="43" grpId="0" animBg="1"/>
      <p:bldP spid="44" grpId="0"/>
      <p:bldP spid="45" grpId="0"/>
      <p:bldP spid="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56" y="2743442"/>
            <a:ext cx="6643688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19" y="2125268"/>
            <a:ext cx="6786563" cy="330755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3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125267"/>
            <a:ext cx="6815138" cy="33861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4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125267"/>
            <a:ext cx="6815138" cy="338613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5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125268"/>
            <a:ext cx="6815138" cy="33218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B2EFD9-6B68-4AB4-8E85-EB781B0A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 in Vision</a:t>
            </a:r>
            <a:endParaRPr lang="zh-CN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757096B-1DE8-479D-8B66-3D62A3EA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3" y="3068960"/>
            <a:ext cx="242859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E40617-60D1-4D8A-9BF1-018B3587B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6" r="11918"/>
          <a:stretch/>
        </p:blipFill>
        <p:spPr>
          <a:xfrm>
            <a:off x="711144" y="3068960"/>
            <a:ext cx="2373406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圖片 11">
            <a:extLst>
              <a:ext uri="{FF2B5EF4-FFF2-40B4-BE49-F238E27FC236}">
                <a16:creationId xmlns:a16="http://schemas.microsoft.com/office/drawing/2014/main" id="{0FEF3DE5-3FA3-4582-8C91-2E468AA91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4" r="1"/>
          <a:stretch/>
        </p:blipFill>
        <p:spPr>
          <a:xfrm>
            <a:off x="6049626" y="3068960"/>
            <a:ext cx="238323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內容版面配置區 5">
            <a:extLst>
              <a:ext uri="{FF2B5EF4-FFF2-40B4-BE49-F238E27FC236}">
                <a16:creationId xmlns:a16="http://schemas.microsoft.com/office/drawing/2014/main" id="{C726F604-1381-47E3-BB9B-FA2A21DBD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84784"/>
            <a:ext cx="8229600" cy="144015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000" i="1" dirty="0"/>
              <a:t>Detection of pneumothorax </a:t>
            </a:r>
            <a:r>
              <a:rPr lang="en-US" altLang="zh-CN" sz="4000" dirty="0"/>
              <a:t>(</a:t>
            </a:r>
            <a:r>
              <a:rPr lang="zh-CN" altLang="en-US" sz="4000" dirty="0">
                <a:latin typeface="KaiTi" panose="02010609060101010101" pitchFamily="49" charset="-122"/>
                <a:ea typeface="KaiTi" panose="02010609060101010101" pitchFamily="49" charset="-122"/>
              </a:rPr>
              <a:t>氣胸</a:t>
            </a:r>
            <a:r>
              <a:rPr lang="en-US" altLang="zh-CN" sz="4000" dirty="0"/>
              <a:t>)</a:t>
            </a:r>
            <a:r>
              <a:rPr lang="en-US" altLang="zh-CN" sz="4000" i="1" dirty="0"/>
              <a:t> in X-Ray scans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8573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60" y="2125268"/>
            <a:ext cx="6822281" cy="323611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7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60" y="2125268"/>
            <a:ext cx="6822281" cy="323611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8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125268"/>
            <a:ext cx="6815138" cy="335041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9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116549"/>
            <a:ext cx="6829425" cy="330041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10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25267"/>
            <a:ext cx="6858000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11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1988930"/>
            <a:ext cx="6843713" cy="332184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12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25268"/>
            <a:ext cx="6858000" cy="330755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 Gradient  Example 13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20" y="2125268"/>
            <a:ext cx="6822281" cy="329326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778855"/>
            <a:ext cx="7772400" cy="2387600"/>
          </a:xfrm>
        </p:spPr>
        <p:txBody>
          <a:bodyPr/>
          <a:lstStyle/>
          <a:p>
            <a:r>
              <a:rPr lang="en-US" altLang="zh-TW" dirty="0"/>
              <a:t>Convolutional </a:t>
            </a:r>
            <a:br>
              <a:rPr lang="en-US" altLang="zh-TW" dirty="0"/>
            </a:br>
            <a:r>
              <a:rPr lang="en-US" altLang="zh-TW" dirty="0"/>
              <a:t>Neural Network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46926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47386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46564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27424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neuron does not have to see the whole image to discover the pattern.</a:t>
            </a:r>
            <a:endParaRPr lang="zh-TW" altLang="en-US" sz="2800" dirty="0"/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57226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1473830" y="47386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9283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36366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Connecting to small region with less parameters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B2EFD9-6B68-4AB4-8E85-EB781B0A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 in Robotics</a:t>
            </a:r>
            <a:endParaRPr lang="zh-CN" altLang="en-US" dirty="0"/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D3368D53-E142-4176-8BDB-813F22BD2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84784"/>
            <a:ext cx="5199112" cy="144015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000" i="1" dirty="0"/>
              <a:t>Self-Driving Cars</a:t>
            </a:r>
            <a:endParaRPr lang="en-US" sz="4000" i="1" dirty="0"/>
          </a:p>
        </p:txBody>
      </p:sp>
      <p:pic>
        <p:nvPicPr>
          <p:cNvPr id="17" name="線上媒體 6" title="NVIDIA AI Car Demonstration">
            <a:hlinkClick r:id="" action="ppaction://media"/>
            <a:extLst>
              <a:ext uri="{FF2B5EF4-FFF2-40B4-BE49-F238E27FC236}">
                <a16:creationId xmlns:a16="http://schemas.microsoft.com/office/drawing/2014/main" id="{CF1D408B-AB71-41F6-9A6C-7B13BE174E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06812" y="2204863"/>
            <a:ext cx="7730377" cy="4348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635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4477048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257858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867957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2425770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“upper-left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289051" y="262851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03855" y="4993913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4653035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“middle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548370" y="4278358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They can use the same set of parameters.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4501720" y="3877534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Do almost the same thing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767980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215"/>
            <a:ext cx="7886700" cy="4351338"/>
          </a:xfrm>
        </p:spPr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924264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3433773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3627332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91673" y="4424983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subsampling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2408420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03438" y="289994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80108" y="551151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can subsample the pixels to make image smaller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602100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Less parameters for the network to process the image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>
            <a:off x="955593" y="6021005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3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234841"/>
            <a:ext cx="70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filter detects a small pattern (3 x 3). 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47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s</a:t>
            </a:r>
            <a:r>
              <a:rPr lang="zh-TW" altLang="en-US" sz="2400" dirty="0"/>
              <a:t>tride</a:t>
            </a:r>
            <a:r>
              <a:rPr lang="en-US" altLang="zh-TW" sz="2400" dirty="0"/>
              <a:t>=2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We set s</a:t>
            </a:r>
            <a:r>
              <a:rPr lang="zh-TW" altLang="en-US" sz="2400" dirty="0"/>
              <a:t>tride</a:t>
            </a:r>
            <a:r>
              <a:rPr lang="en-US" altLang="zh-TW" sz="2400" dirty="0"/>
              <a:t>=1 below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 x 4 image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</a:p>
          <a:p>
            <a:pPr algn="ctr"/>
            <a:r>
              <a:rPr lang="en-US" altLang="zh-TW" sz="2800" dirty="0"/>
              <a:t>Map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B2EFD9-6B68-4AB4-8E85-EB781B0A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 in Robotics</a:t>
            </a:r>
            <a:endParaRPr lang="zh-CN" altLang="en-US" dirty="0"/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2B30B771-735D-4A13-A9DB-A1A172F84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84784"/>
            <a:ext cx="5199112" cy="144015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000" i="1" dirty="0"/>
              <a:t>Robots</a:t>
            </a:r>
            <a:endParaRPr lang="en-US" sz="4000" i="1" dirty="0"/>
          </a:p>
        </p:txBody>
      </p:sp>
      <p:pic>
        <p:nvPicPr>
          <p:cNvPr id="8" name="線上媒體 1" title="Deep Sensorimotor Learning">
            <a:hlinkClick r:id="" action="ppaction://media"/>
            <a:extLst>
              <a:ext uri="{FF2B5EF4-FFF2-40B4-BE49-F238E27FC236}">
                <a16:creationId xmlns:a16="http://schemas.microsoft.com/office/drawing/2014/main" id="{7699F2E1-1A8D-4F3D-896A-CA23DBE04A3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9498" y="2286635"/>
            <a:ext cx="7585004" cy="4266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43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6" name="內容版面配置區 3"/>
          <p:cNvGraphicFramePr/>
          <p:nvPr/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/>
          <p:nvPr/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/>
          <p:nvPr/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/>
          <p:nvPr/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方程式" r:id="rId4" imgW="3657600" imgH="5181600" progId="Equation.3">
                  <p:embed/>
                </p:oleObj>
              </mc:Choice>
              <mc:Fallback>
                <p:oleObj name="方程式" r:id="rId4" imgW="3657600" imgH="5181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/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方程式" r:id="rId6" imgW="3962400" imgH="5181600" progId="Equation.3">
                  <p:embed/>
                </p:oleObj>
              </mc:Choice>
              <mc:Fallback>
                <p:oleObj name="方程式" r:id="rId6" imgW="3962400" imgH="518160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/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方程式" r:id="rId8" imgW="5181600" imgH="5486400" progId="Equation.3">
                  <p:embed/>
                </p:oleObj>
              </mc:Choice>
              <mc:Fallback>
                <p:oleObj name="方程式" r:id="rId8" imgW="5181600" imgH="54864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/>
          <p:nvPr/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Convolution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Fully Connected</a:t>
            </a:r>
            <a:endParaRPr lang="zh-TW" altLang="en-US" sz="3200" b="1" i="1" u="sng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Fully-connected</a:t>
            </a:r>
            <a:endParaRPr lang="zh-TW" altLang="en-US" sz="2800" dirty="0"/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/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/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1737098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2578927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3420756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895269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737098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2578927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3420756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895269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1737098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2578927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3420756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895269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1737098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2578927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3420756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5711842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208662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42" name="橢圓 41"/>
          <p:cNvSpPr/>
          <p:nvPr/>
        </p:nvSpPr>
        <p:spPr>
          <a:xfrm>
            <a:off x="5064249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906078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747907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589736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5064249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906078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747907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589736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5064249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906078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747907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589736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5064249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906078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747907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589736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1706936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207236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95269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2578926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95269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578926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064250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6747907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064250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747907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/>
          <p:nvPr/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x 2 image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New image </a:t>
            </a:r>
          </a:p>
          <a:p>
            <a:pPr algn="ctr"/>
            <a:r>
              <a:rPr lang="en-US" altLang="zh-TW" sz="2800" dirty="0"/>
              <a:t>but smaller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Conv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Max</a:t>
            </a:r>
          </a:p>
          <a:p>
            <a:pPr algn="ctr"/>
            <a:r>
              <a:rPr lang="en-US" altLang="zh-TW" sz="2800" dirty="0"/>
              <a:t>Pooling</a:t>
            </a:r>
            <a:endParaRPr lang="zh-TW" altLang="en-US" sz="2800" dirty="0"/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1848547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number of the channel is the number of filters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Smaller than the original image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02423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Flatten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B2EFD9-6B68-4AB4-8E85-EB781B0A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 in Robotics</a:t>
            </a:r>
            <a:endParaRPr lang="zh-CN" altLang="en-US" dirty="0"/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390DC3C2-F997-44BF-ABC5-6DDFDC0CC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119" y="1621460"/>
            <a:ext cx="3253145" cy="2036289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CN" sz="4000" i="1" dirty="0">
                <a:solidFill>
                  <a:srgbClr val="CC3300"/>
                </a:solidFill>
              </a:rPr>
              <a:t>AlphaGo</a:t>
            </a:r>
            <a:r>
              <a:rPr lang="en-US" altLang="zh-CN" sz="4000" i="1" dirty="0"/>
              <a:t>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000" i="1" dirty="0"/>
              <a:t>vs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zh-CN" sz="4000" i="1" dirty="0"/>
              <a:t>Lee Sedol</a:t>
            </a:r>
            <a:endParaRPr lang="en-US" sz="4000" i="1" dirty="0"/>
          </a:p>
        </p:txBody>
      </p:sp>
      <p:pic>
        <p:nvPicPr>
          <p:cNvPr id="12" name="圖片 6">
            <a:extLst>
              <a:ext uri="{FF2B5EF4-FFF2-40B4-BE49-F238E27FC236}">
                <a16:creationId xmlns:a16="http://schemas.microsoft.com/office/drawing/2014/main" id="{6F077E83-EC82-414E-9038-5BC9F26EF0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3" y="3910280"/>
            <a:ext cx="4860033" cy="2733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9">
            <a:extLst>
              <a:ext uri="{FF2B5EF4-FFF2-40B4-BE49-F238E27FC236}">
                <a16:creationId xmlns:a16="http://schemas.microsoft.com/office/drawing/2014/main" id="{79402E4A-655D-4F19-B50B-6684F761A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81336"/>
            <a:ext cx="5199112" cy="2716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903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5" y="1451668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72" y="4697760"/>
            <a:ext cx="4171950" cy="266700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2202602" y="1671305"/>
            <a:ext cx="170953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4128698" y="1671305"/>
            <a:ext cx="33547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4559811" y="1671305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815728" y="1672553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表格 54"/>
          <p:cNvGraphicFramePr>
            <a:graphicFrameLocks noGrp="1"/>
          </p:cNvGraphicFramePr>
          <p:nvPr/>
        </p:nvGraphicFramePr>
        <p:xfrm>
          <a:off x="723413" y="2204047"/>
          <a:ext cx="138260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1492451" y="2368009"/>
          <a:ext cx="13987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文字方塊 56"/>
          <p:cNvSpPr txBox="1"/>
          <p:nvPr/>
        </p:nvSpPr>
        <p:spPr>
          <a:xfrm>
            <a:off x="3621426" y="2453104"/>
            <a:ext cx="1801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</a:t>
            </a:r>
            <a:r>
              <a:rPr lang="en-US" altLang="zh-TW" sz="2400" dirty="0">
                <a:solidFill>
                  <a:srgbClr val="FF0000"/>
                </a:solidFill>
              </a:rPr>
              <a:t>25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3x3</a:t>
            </a:r>
            <a:r>
              <a:rPr lang="en-US" altLang="zh-TW" sz="2400" dirty="0"/>
              <a:t> filters.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927090" y="2521757"/>
            <a:ext cx="69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230645" y="3490031"/>
            <a:ext cx="363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Input_shape</a:t>
            </a:r>
            <a:r>
              <a:rPr lang="en-US" altLang="zh-TW" sz="2400" dirty="0"/>
              <a:t> = ( 28 , 28 , 1)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2764353" y="3984470"/>
            <a:ext cx="330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 black/white, 3: RGB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12461" y="3984470"/>
            <a:ext cx="202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 x 28 pixels</a:t>
            </a:r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>
            <a:off x="1652977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>
            <a:off x="2354073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4" name="橢圓 63"/>
          <p:cNvSpPr/>
          <p:nvPr/>
        </p:nvSpPr>
        <p:spPr>
          <a:xfrm>
            <a:off x="1645830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65" name="橢圓 64"/>
          <p:cNvSpPr/>
          <p:nvPr/>
        </p:nvSpPr>
        <p:spPr>
          <a:xfrm>
            <a:off x="2346156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1652977" y="5092535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40494" y="5130469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1" name="矩形 70"/>
          <p:cNvSpPr/>
          <p:nvPr/>
        </p:nvSpPr>
        <p:spPr>
          <a:xfrm>
            <a:off x="3940494" y="5105152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>
            <a:off x="3082439" y="5583877"/>
            <a:ext cx="783688" cy="4766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374178" y="1258953"/>
            <a:ext cx="5365985" cy="32125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222905" y="4598769"/>
            <a:ext cx="4524701" cy="20544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29" idx="1"/>
          </p:cNvCxnSpPr>
          <p:nvPr/>
        </p:nvCxnSpPr>
        <p:spPr>
          <a:xfrm flipH="1">
            <a:off x="5747607" y="2152300"/>
            <a:ext cx="560901" cy="8217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30" idx="1"/>
            <a:endCxn id="74" idx="3"/>
          </p:cNvCxnSpPr>
          <p:nvPr/>
        </p:nvCxnSpPr>
        <p:spPr>
          <a:xfrm flipH="1">
            <a:off x="5747606" y="3252312"/>
            <a:ext cx="560902" cy="23736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4308339" y="3856539"/>
            <a:ext cx="274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3292885" y="3858557"/>
            <a:ext cx="844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H="1">
            <a:off x="4122382" y="3876276"/>
            <a:ext cx="292778" cy="24729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 flipH="1">
            <a:off x="2451758" y="3889126"/>
            <a:ext cx="1241356" cy="2108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02" y="1707830"/>
            <a:ext cx="1275361" cy="279531"/>
          </a:xfrm>
          <a:prstGeom prst="rect">
            <a:avLst/>
          </a:prstGeom>
        </p:spPr>
      </p:pic>
      <p:cxnSp>
        <p:nvCxnSpPr>
          <p:cNvPr id="53" name="直線接點 52"/>
          <p:cNvCxnSpPr/>
          <p:nvPr/>
        </p:nvCxnSpPr>
        <p:spPr>
          <a:xfrm>
            <a:off x="2046048" y="1908773"/>
            <a:ext cx="278086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3" y="1874056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28" y="3118834"/>
            <a:ext cx="4171950" cy="2667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78" y="4197792"/>
            <a:ext cx="4419600" cy="3048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403" y="5238660"/>
            <a:ext cx="4219575" cy="25717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888642" y="133290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88642" y="249980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88642" y="351322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888642" y="459536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888642" y="5624892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cxnSp>
        <p:nvCxnSpPr>
          <p:cNvPr id="33" name="直線單箭頭接點 32"/>
          <p:cNvCxnSpPr>
            <a:stCxn id="29" idx="1"/>
            <a:endCxn id="2" idx="3"/>
          </p:cNvCxnSpPr>
          <p:nvPr/>
        </p:nvCxnSpPr>
        <p:spPr>
          <a:xfrm flipH="1" flipV="1">
            <a:off x="5571978" y="2150281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5571978" y="3250293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 flipV="1">
            <a:off x="5571978" y="4352134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5579349" y="5400385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0856" y="2309174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8078" y="4407663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73529" y="2507093"/>
            <a:ext cx="48781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063618" y="4623798"/>
            <a:ext cx="7076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225</a:t>
            </a:r>
            <a:endParaRPr lang="zh-TW" altLang="en-US" sz="2400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54" y="2131360"/>
            <a:ext cx="1275361" cy="279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" grpId="0"/>
      <p:bldP spid="28" grpId="0"/>
      <p:bldP spid="4" grpId="0" animBg="1"/>
      <p:bldP spid="4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253211" y="1364983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253211" y="248044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253211" y="3556630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253211" y="461386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253211" y="555229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67596" y="5851258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38" name="右彎箭號 16"/>
          <p:cNvSpPr/>
          <p:nvPr/>
        </p:nvSpPr>
        <p:spPr>
          <a:xfrm rot="10800000">
            <a:off x="4864709" y="5651583"/>
            <a:ext cx="2451998" cy="631290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右彎箭號 21"/>
          <p:cNvSpPr/>
          <p:nvPr/>
        </p:nvSpPr>
        <p:spPr>
          <a:xfrm rot="16200000">
            <a:off x="2152146" y="5127138"/>
            <a:ext cx="726735" cy="139867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03" y="6328591"/>
            <a:ext cx="2847975" cy="26670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2178715" y="5482755"/>
            <a:ext cx="100646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1250</a:t>
            </a:r>
            <a:endParaRPr lang="zh-TW" altLang="en-US" sz="2400" dirty="0"/>
          </a:p>
        </p:txBody>
      </p:sp>
      <p:grpSp>
        <p:nvGrpSpPr>
          <p:cNvPr id="41" name="群組 40"/>
          <p:cNvGrpSpPr/>
          <p:nvPr/>
        </p:nvGrpSpPr>
        <p:grpSpPr>
          <a:xfrm>
            <a:off x="514616" y="2208309"/>
            <a:ext cx="2906568" cy="3201477"/>
            <a:chOff x="-1595803" y="3999117"/>
            <a:chExt cx="2906568" cy="320147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-1595803" y="4773762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951029" y="1827526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6" y="3932234"/>
            <a:ext cx="4552950" cy="10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 animBg="1"/>
      <p:bldP spid="40" grpId="0" animBg="1"/>
      <p:bldP spid="4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76CA7-1A45-4B0B-A221-01C64646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/>
              <a:t>DL Framework</a:t>
            </a:r>
            <a:endParaRPr lang="zh-CN" altLang="en-US" sz="4800" b="1" dirty="0"/>
          </a:p>
        </p:txBody>
      </p:sp>
      <p:pic>
        <p:nvPicPr>
          <p:cNvPr id="4" name="Picture 6" descr="http://cdn.geekwire.com/wp-content/uploads/2015/11/google-Tensor-Flow.png">
            <a:extLst>
              <a:ext uri="{FF2B5EF4-FFF2-40B4-BE49-F238E27FC236}">
                <a16:creationId xmlns:a16="http://schemas.microsoft.com/office/drawing/2014/main" id="{FA99E8AA-E786-4D9E-80E1-B701682D6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8" y="2871359"/>
            <a:ext cx="2365326" cy="192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keras.io/img/keras-logo-small.jpg">
            <a:extLst>
              <a:ext uri="{FF2B5EF4-FFF2-40B4-BE49-F238E27FC236}">
                <a16:creationId xmlns:a16="http://schemas.microsoft.com/office/drawing/2014/main" id="{F1E506C5-9F23-41AA-A2B4-2A1F6BC9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0" y="2871359"/>
            <a:ext cx="1927740" cy="192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BB676F-7B2E-477A-A5CB-875BF814D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19" y="2871358"/>
            <a:ext cx="2990059" cy="19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76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22752"/>
          </a:xfrm>
        </p:spPr>
        <p:txBody>
          <a:bodyPr>
            <a:normAutofit/>
          </a:bodyPr>
          <a:lstStyle/>
          <a:p>
            <a:r>
              <a:rPr lang="en-US" altLang="zh-TW" b="1" dirty="0" err="1"/>
              <a:t>Tensorflow</a:t>
            </a:r>
            <a:br>
              <a:rPr lang="en-US" altLang="zh-TW" dirty="0"/>
            </a:br>
            <a:r>
              <a:rPr lang="en-US" altLang="zh-TW" sz="3200" dirty="0"/>
              <a:t>complicated, but powerful</a:t>
            </a:r>
            <a:br>
              <a:rPr lang="en-US" altLang="zh-TW" dirty="0"/>
            </a:br>
            <a:r>
              <a:rPr lang="en-US" altLang="zh-TW" b="1" dirty="0" err="1"/>
              <a:t>Pytorch</a:t>
            </a:r>
            <a:br>
              <a:rPr lang="en-US" altLang="zh-TW" dirty="0"/>
            </a:br>
            <a:r>
              <a:rPr lang="en-US" altLang="zh-TW" sz="3200" dirty="0"/>
              <a:t>easy, flexible</a:t>
            </a:r>
            <a:br>
              <a:rPr lang="en-US" altLang="zh-TW" dirty="0"/>
            </a:br>
            <a:r>
              <a:rPr lang="en-US" altLang="zh-TW" b="1" dirty="0" err="1"/>
              <a:t>Keras</a:t>
            </a:r>
            <a:br>
              <a:rPr lang="en-US" altLang="zh-TW" dirty="0"/>
            </a:br>
            <a:r>
              <a:rPr lang="en-US" altLang="zh-TW" sz="3200" dirty="0"/>
              <a:t>Very easy, but a little bit not flexible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441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François </a:t>
            </a:r>
            <a:r>
              <a:rPr lang="en-US" altLang="zh-TW" dirty="0" err="1"/>
              <a:t>Chollet</a:t>
            </a:r>
            <a:r>
              <a:rPr lang="en-US" altLang="zh-TW" dirty="0"/>
              <a:t> is the author of </a:t>
            </a:r>
            <a:r>
              <a:rPr lang="en-US" altLang="zh-TW" dirty="0" err="1"/>
              <a:t>Keras</a:t>
            </a:r>
            <a:r>
              <a:rPr lang="en-US" altLang="zh-TW" dirty="0"/>
              <a:t>.  </a:t>
            </a:r>
          </a:p>
          <a:p>
            <a:pPr lvl="1"/>
            <a:r>
              <a:rPr lang="en-US" altLang="zh-TW" dirty="0"/>
              <a:t>He currently works for Google as a deep learning engineer and researcher.</a:t>
            </a:r>
          </a:p>
          <a:p>
            <a:r>
              <a:rPr lang="en-US" altLang="zh-TW" dirty="0" err="1"/>
              <a:t>Keras</a:t>
            </a:r>
            <a:r>
              <a:rPr lang="en-US" altLang="zh-TW" dirty="0"/>
              <a:t> means </a:t>
            </a:r>
            <a:r>
              <a:rPr lang="en-US" altLang="zh-TW" i="1" dirty="0"/>
              <a:t>horn</a:t>
            </a:r>
            <a:r>
              <a:rPr lang="en-US" altLang="zh-TW" dirty="0"/>
              <a:t> in Greek</a:t>
            </a:r>
          </a:p>
          <a:p>
            <a:r>
              <a:rPr lang="en-US" altLang="zh-TW" dirty="0"/>
              <a:t>Documentation: </a:t>
            </a:r>
            <a:r>
              <a:rPr lang="en-US" altLang="zh-TW" dirty="0">
                <a:hlinkClick r:id="rId3"/>
              </a:rPr>
              <a:t>http://keras.io/</a:t>
            </a:r>
            <a:endParaRPr lang="en-US" altLang="zh-TW" dirty="0"/>
          </a:p>
          <a:p>
            <a:r>
              <a:rPr lang="en-US" altLang="zh-TW" dirty="0"/>
              <a:t>Example: https://github.com/fchollet/keras/tree/master/examples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心得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638" y="1360552"/>
            <a:ext cx="9389275" cy="528146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“Hello world”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07147" y="2963250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>
            <a:off x="4477945" y="3309054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7333888" y="3318920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048577" y="3450305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“1”</a:t>
            </a:r>
            <a:endParaRPr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412309" y="5211304"/>
            <a:ext cx="7304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dirty="0"/>
              <a:t>MNIST Data: </a:t>
            </a:r>
            <a:r>
              <a:rPr lang="zh-TW" altLang="en-US" sz="2800" dirty="0"/>
              <a:t>http://yann.lecun.com/exdb/mnist/</a:t>
            </a:r>
          </a:p>
        </p:txBody>
      </p:sp>
      <p:sp>
        <p:nvSpPr>
          <p:cNvPr id="11" name="矩形 10"/>
          <p:cNvSpPr/>
          <p:nvPr/>
        </p:nvSpPr>
        <p:spPr>
          <a:xfrm>
            <a:off x="412309" y="5796313"/>
            <a:ext cx="8527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Keras</a:t>
            </a:r>
            <a:r>
              <a:rPr lang="en-US" altLang="zh-TW" sz="2400" dirty="0"/>
              <a:t> provides data sets loading function: </a:t>
            </a:r>
            <a:r>
              <a:rPr lang="zh-TW" altLang="en-US" sz="2400" dirty="0"/>
              <a:t>http://keras.io/datasets/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520167" y="4413212"/>
            <a:ext cx="1692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  <a:endParaRPr lang="zh-TW" altLang="en-US" sz="2400" dirty="0"/>
          </a:p>
        </p:txBody>
      </p:sp>
      <p:pic>
        <p:nvPicPr>
          <p:cNvPr id="13" name="Picture 2" descr="https://www.tensorflow.org/versions/r0.8/images/MNIST-Matri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9" y="2877758"/>
            <a:ext cx="4065636" cy="16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22286" y="375327"/>
            <a:ext cx="1790700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>
            <a:off x="1482350" y="6097904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2113419" y="6122957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3180151" y="6131486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10</a:t>
            </a:r>
            <a:endParaRPr lang="zh-TW" altLang="en-US" sz="2400" baseline="-25000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1677755" y="5774589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群組 89"/>
          <p:cNvGrpSpPr/>
          <p:nvPr/>
        </p:nvGrpSpPr>
        <p:grpSpPr>
          <a:xfrm flipH="1">
            <a:off x="1340140" y="1961450"/>
            <a:ext cx="2402403" cy="3494469"/>
            <a:chOff x="1404780" y="2208525"/>
            <a:chExt cx="2692215" cy="3916022"/>
          </a:xfrm>
        </p:grpSpPr>
        <p:sp>
          <p:nvSpPr>
            <p:cNvPr id="7" name="矩形 6"/>
            <p:cNvSpPr/>
            <p:nvPr/>
          </p:nvSpPr>
          <p:spPr>
            <a:xfrm rot="5400000">
              <a:off x="2491005" y="1145475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2992414" y="2276914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5400000">
              <a:off x="3562743" y="2282732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/>
            <p:cNvGrpSpPr/>
            <p:nvPr/>
          </p:nvGrpSpPr>
          <p:grpSpPr>
            <a:xfrm rot="5400000">
              <a:off x="2369543" y="2426866"/>
              <a:ext cx="746342" cy="2675868"/>
              <a:chOff x="2504565" y="2224872"/>
              <a:chExt cx="746342" cy="267586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504565" y="2224872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2601675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2604017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2592384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 rot="5400000">
                <a:off x="2589637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sp>
          <p:nvSpPr>
            <p:cNvPr id="23" name="矩形 22"/>
            <p:cNvSpPr/>
            <p:nvPr/>
          </p:nvSpPr>
          <p:spPr>
            <a:xfrm rot="5400000">
              <a:off x="1594657" y="228643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 rot="10800000">
              <a:off x="2006376" y="228538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grpSp>
          <p:nvGrpSpPr>
            <p:cNvPr id="26" name="群組 25"/>
            <p:cNvGrpSpPr/>
            <p:nvPr/>
          </p:nvGrpSpPr>
          <p:grpSpPr>
            <a:xfrm rot="5400000">
              <a:off x="2385890" y="3752452"/>
              <a:ext cx="746342" cy="2675868"/>
              <a:chOff x="3830151" y="2208525"/>
              <a:chExt cx="746342" cy="2675868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830151" y="2208525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3917237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3919579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3907946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 rot="5400000">
                <a:off x="3905199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 rot="5400000">
              <a:off x="2399196" y="3423271"/>
              <a:ext cx="753037" cy="2013721"/>
              <a:chOff x="3166542" y="2522953"/>
              <a:chExt cx="753037" cy="2013721"/>
            </a:xfrm>
          </p:grpSpPr>
          <p:cxnSp>
            <p:nvCxnSpPr>
              <p:cNvPr id="44" name="直線單箭頭接點 43"/>
              <p:cNvCxnSpPr>
                <a:stCxn id="19" idx="6"/>
                <a:endCxn id="29" idx="2"/>
              </p:cNvCxnSpPr>
              <p:nvPr/>
            </p:nvCxnSpPr>
            <p:spPr>
              <a:xfrm>
                <a:off x="3175833" y="2522953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3175833" y="33147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>
                <a:off x="3166542" y="453667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>
                <a:stCxn id="20" idx="6"/>
                <a:endCxn id="29" idx="2"/>
              </p:cNvCxnSpPr>
              <p:nvPr/>
            </p:nvCxnSpPr>
            <p:spPr>
              <a:xfrm flipV="1">
                <a:off x="3178175" y="2522953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/>
              <p:cNvCxnSpPr>
                <a:stCxn id="19" idx="6"/>
                <a:endCxn id="30" idx="2"/>
              </p:cNvCxnSpPr>
              <p:nvPr/>
            </p:nvCxnSpPr>
            <p:spPr>
              <a:xfrm>
                <a:off x="3175833" y="2522953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>
                <a:stCxn id="19" idx="6"/>
                <a:endCxn id="31" idx="2"/>
              </p:cNvCxnSpPr>
              <p:nvPr/>
            </p:nvCxnSpPr>
            <p:spPr>
              <a:xfrm>
                <a:off x="3175833" y="2522953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/>
              <p:cNvCxnSpPr>
                <a:stCxn id="20" idx="6"/>
                <a:endCxn id="31" idx="2"/>
              </p:cNvCxnSpPr>
              <p:nvPr/>
            </p:nvCxnSpPr>
            <p:spPr>
              <a:xfrm>
                <a:off x="3178175" y="3301523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>
                <a:stCxn id="21" idx="6"/>
                <a:endCxn id="29" idx="2"/>
              </p:cNvCxnSpPr>
              <p:nvPr/>
            </p:nvCxnSpPr>
            <p:spPr>
              <a:xfrm flipV="1">
                <a:off x="3166542" y="2522953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/>
              <p:cNvCxnSpPr>
                <a:stCxn id="21" idx="6"/>
                <a:endCxn id="30" idx="2"/>
              </p:cNvCxnSpPr>
              <p:nvPr/>
            </p:nvCxnSpPr>
            <p:spPr>
              <a:xfrm flipV="1">
                <a:off x="3166542" y="3301523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線單箭頭接點 52"/>
            <p:cNvCxnSpPr>
              <a:endCxn id="19" idx="2"/>
            </p:cNvCxnSpPr>
            <p:nvPr/>
          </p:nvCxnSpPr>
          <p:spPr>
            <a:xfrm rot="5400000" flipV="1">
              <a:off x="3337870" y="3044042"/>
              <a:ext cx="859400" cy="29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13" idx="3"/>
              <a:endCxn id="20" idx="2"/>
            </p:cNvCxnSpPr>
            <p:nvPr/>
          </p:nvCxnSpPr>
          <p:spPr>
            <a:xfrm rot="5400000">
              <a:off x="2936370" y="2693258"/>
              <a:ext cx="865449" cy="7301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stCxn id="13" idx="3"/>
              <a:endCxn id="21" idx="2"/>
            </p:cNvCxnSpPr>
            <p:nvPr/>
          </p:nvCxnSpPr>
          <p:spPr>
            <a:xfrm rot="5400000">
              <a:off x="2328181" y="2073436"/>
              <a:ext cx="853816" cy="195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endCxn id="19" idx="2"/>
            </p:cNvCxnSpPr>
            <p:nvPr/>
          </p:nvCxnSpPr>
          <p:spPr>
            <a:xfrm rot="5400000" flipV="1">
              <a:off x="3067081" y="2773253"/>
              <a:ext cx="835587" cy="5953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>
              <a:stCxn id="12" idx="3"/>
              <a:endCxn id="20" idx="2"/>
            </p:cNvCxnSpPr>
            <p:nvPr/>
          </p:nvCxnSpPr>
          <p:spPr>
            <a:xfrm rot="5400000">
              <a:off x="2648297" y="2975514"/>
              <a:ext cx="871267" cy="159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>
              <a:stCxn id="12" idx="3"/>
              <a:endCxn id="21" idx="2"/>
            </p:cNvCxnSpPr>
            <p:nvPr/>
          </p:nvCxnSpPr>
          <p:spPr>
            <a:xfrm rot="5400000">
              <a:off x="2040107" y="2355691"/>
              <a:ext cx="859634" cy="1387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>
              <a:endCxn id="19" idx="2"/>
            </p:cNvCxnSpPr>
            <p:nvPr/>
          </p:nvCxnSpPr>
          <p:spPr>
            <a:xfrm rot="5400000" flipV="1">
              <a:off x="2387237" y="2093409"/>
              <a:ext cx="797428" cy="1993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endCxn id="20" idx="2"/>
            </p:cNvCxnSpPr>
            <p:nvPr/>
          </p:nvCxnSpPr>
          <p:spPr>
            <a:xfrm rot="5400000" flipV="1">
              <a:off x="1983624" y="2470708"/>
              <a:ext cx="826139" cy="12146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endCxn id="21" idx="2"/>
            </p:cNvCxnSpPr>
            <p:nvPr/>
          </p:nvCxnSpPr>
          <p:spPr>
            <a:xfrm rot="5400000">
              <a:off x="1375435" y="3065492"/>
              <a:ext cx="814506" cy="134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 rot="5400000">
              <a:off x="2406327" y="4741168"/>
              <a:ext cx="753037" cy="2013721"/>
              <a:chOff x="5357094" y="2515814"/>
              <a:chExt cx="753037" cy="2013721"/>
            </a:xfrm>
          </p:grpSpPr>
          <p:cxnSp>
            <p:nvCxnSpPr>
              <p:cNvPr id="63" name="直線單箭頭接點 62"/>
              <p:cNvCxnSpPr/>
              <p:nvPr/>
            </p:nvCxnSpPr>
            <p:spPr>
              <a:xfrm>
                <a:off x="5366385" y="251581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/>
              <p:nvPr/>
            </p:nvCxnSpPr>
            <p:spPr>
              <a:xfrm>
                <a:off x="5366385" y="3307566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/>
              <p:cNvCxnSpPr/>
              <p:nvPr/>
            </p:nvCxnSpPr>
            <p:spPr>
              <a:xfrm>
                <a:off x="5357094" y="452953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5368727" y="2515814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>
                <a:off x="5366385" y="2515814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>
                <a:off x="5366385" y="2515814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>
                <a:off x="5368727" y="3294384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/>
              <p:nvPr/>
            </p:nvCxnSpPr>
            <p:spPr>
              <a:xfrm flipV="1">
                <a:off x="5357094" y="2515814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單箭頭接點 70"/>
              <p:cNvCxnSpPr/>
              <p:nvPr/>
            </p:nvCxnSpPr>
            <p:spPr>
              <a:xfrm flipV="1">
                <a:off x="5357094" y="3294384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文字方塊 75"/>
          <p:cNvSpPr txBox="1"/>
          <p:nvPr/>
        </p:nvSpPr>
        <p:spPr>
          <a:xfrm rot="10800000">
            <a:off x="2295239" y="633154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92" name="直線單箭頭接點 91"/>
          <p:cNvCxnSpPr/>
          <p:nvPr/>
        </p:nvCxnSpPr>
        <p:spPr>
          <a:xfrm>
            <a:off x="2315471" y="5741622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3441152" y="5774589"/>
            <a:ext cx="0" cy="4528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 flipH="1">
            <a:off x="1354039" y="5465914"/>
            <a:ext cx="2367824" cy="4380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656557" y="3146247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56558" y="4349131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500</a:t>
            </a:r>
            <a:endParaRPr lang="zh-TW" altLang="en-US" sz="2400" dirty="0"/>
          </a:p>
        </p:txBody>
      </p:sp>
      <p:pic>
        <p:nvPicPr>
          <p:cNvPr id="98" name="圖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59" y="2219223"/>
            <a:ext cx="2647950" cy="285750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880" y="4420721"/>
            <a:ext cx="4562475" cy="542925"/>
          </a:xfrm>
          <a:prstGeom prst="rect">
            <a:avLst/>
          </a:prstGeom>
        </p:spPr>
      </p:pic>
      <p:pic>
        <p:nvPicPr>
          <p:cNvPr id="102" name="圖片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880" y="5504333"/>
            <a:ext cx="4391025" cy="542925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1322052" y="1918221"/>
            <a:ext cx="2420492" cy="17101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1319581" y="3628086"/>
            <a:ext cx="2420492" cy="1226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1317110" y="4836807"/>
            <a:ext cx="2420492" cy="1210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7" name="圖片 1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591" y="2926833"/>
            <a:ext cx="4524375" cy="742950"/>
          </a:xfrm>
          <a:prstGeom prst="rect">
            <a:avLst/>
          </a:prstGeom>
        </p:spPr>
      </p:pic>
      <p:sp>
        <p:nvSpPr>
          <p:cNvPr id="147" name="文字方塊 146"/>
          <p:cNvSpPr txBox="1"/>
          <p:nvPr/>
        </p:nvSpPr>
        <p:spPr>
          <a:xfrm>
            <a:off x="290009" y="1966890"/>
            <a:ext cx="103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28x28</a:t>
            </a:r>
            <a:endParaRPr lang="zh-TW" altLang="en-US" sz="2400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5208104" y="3163128"/>
            <a:ext cx="68911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>
            <a:off x="6114884" y="3163128"/>
            <a:ext cx="107839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6114884" y="3376488"/>
            <a:ext cx="119002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6709896" y="3607912"/>
            <a:ext cx="97106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6039336" y="4680332"/>
            <a:ext cx="126557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026169" y="3578991"/>
            <a:ext cx="39173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2400" kern="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softplus</a:t>
            </a:r>
            <a:r>
              <a:rPr lang="en-US" altLang="zh-TW" sz="2400" kern="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kern="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softsign</a:t>
            </a:r>
            <a:r>
              <a:rPr lang="en-US" altLang="zh-TW" sz="2400" kern="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kern="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kern="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tanh, </a:t>
            </a:r>
            <a:r>
              <a:rPr lang="en-US" altLang="zh-TW" sz="2400" kern="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hard_sigmoid</a:t>
            </a:r>
            <a:r>
              <a:rPr lang="en-US" altLang="zh-TW" sz="2400" kern="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linear</a:t>
            </a:r>
            <a:endParaRPr lang="zh-TW" altLang="zh-TW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直線接點 81"/>
          <p:cNvCxnSpPr/>
          <p:nvPr/>
        </p:nvCxnSpPr>
        <p:spPr>
          <a:xfrm>
            <a:off x="6556199" y="5976945"/>
            <a:ext cx="126557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218112"/>
            <a:ext cx="6400800" cy="8667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24400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96" y="1827276"/>
            <a:ext cx="7163436" cy="3284289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6143625" y="4739803"/>
            <a:ext cx="893989" cy="5083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3440036" y="5485926"/>
            <a:ext cx="4027564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641912" y="6153534"/>
            <a:ext cx="6194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Several alternatives: </a:t>
            </a:r>
            <a:r>
              <a:rPr lang="zh-TW" altLang="en-US" sz="2400" dirty="0"/>
              <a:t>https://keras.io/objectives/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B2EFD9-6B68-4AB4-8E85-EB781B0A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76614" cy="1325563"/>
          </a:xfrm>
        </p:spPr>
        <p:txBody>
          <a:bodyPr/>
          <a:lstStyle/>
          <a:p>
            <a:r>
              <a:rPr lang="en-US" altLang="zh-CN" dirty="0"/>
              <a:t>Deep Learning in </a:t>
            </a:r>
            <a:r>
              <a:rPr lang="en-US" altLang="zh-CN" dirty="0" err="1"/>
              <a:t>Language&amp;Speech</a:t>
            </a:r>
            <a:endParaRPr lang="zh-CN" altLang="en-US" dirty="0"/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11DE5B30-BFBA-4C1E-A57E-935F821D7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969" y="1621460"/>
            <a:ext cx="4621296" cy="2036289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CN" sz="4000" i="1" dirty="0"/>
              <a:t>Machine</a:t>
            </a:r>
            <a:r>
              <a:rPr lang="zh-CN" altLang="en-US" sz="4000" i="1" dirty="0"/>
              <a:t> </a:t>
            </a:r>
            <a:r>
              <a:rPr lang="en-US" altLang="zh-CN" sz="4000" i="1" dirty="0"/>
              <a:t>Translation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機器翻譯</a:t>
            </a:r>
            <a:endParaRPr lang="en-US" sz="4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40F8D8F3-6D06-429A-BB9F-C27039CC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338" y="3248087"/>
            <a:ext cx="5040000" cy="3408181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94C84DC2-7972-470D-8BA6-519297D2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223091"/>
            <a:ext cx="5040000" cy="34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1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92" y="2586690"/>
            <a:ext cx="7864711" cy="106501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19872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2971561" y="3233194"/>
            <a:ext cx="2679731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37211" y="2042536"/>
            <a:ext cx="348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3.1: Configuration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37211" y="4304362"/>
            <a:ext cx="624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3.2: Find the optimal network parameters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47" y="4939505"/>
            <a:ext cx="8771898" cy="44157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41222" y="5710096"/>
            <a:ext cx="1815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</a:p>
          <a:p>
            <a:pPr algn="ctr"/>
            <a:r>
              <a:rPr lang="en-US" altLang="zh-TW" sz="2400" dirty="0"/>
              <a:t>(Images)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910625" y="5814704"/>
            <a:ext cx="1815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Labels</a:t>
            </a:r>
          </a:p>
          <a:p>
            <a:pPr algn="ctr"/>
            <a:r>
              <a:rPr lang="en-US" altLang="zh-TW" sz="2400" dirty="0"/>
              <a:t>(digits)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162851" y="5910027"/>
            <a:ext cx="3091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 the following slides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885950" y="5381084"/>
            <a:ext cx="317712" cy="433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3701872" y="5363253"/>
            <a:ext cx="196793" cy="541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大括弧 20"/>
          <p:cNvSpPr/>
          <p:nvPr/>
        </p:nvSpPr>
        <p:spPr>
          <a:xfrm rot="5400000">
            <a:off x="6517917" y="3308411"/>
            <a:ext cx="447495" cy="4442360"/>
          </a:xfrm>
          <a:prstGeom prst="rightBrace">
            <a:avLst>
              <a:gd name="adj1" fmla="val 1150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000259" y="3723950"/>
            <a:ext cx="7325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404040"/>
                </a:solidFill>
                <a:latin typeface="Georgia" panose="02040502050405020303" pitchFamily="18" charset="0"/>
                <a:cs typeface="PMingLiU" panose="02020500000000000000" pitchFamily="18" charset="-120"/>
              </a:rPr>
              <a:t>SGD, </a:t>
            </a:r>
            <a:r>
              <a:rPr lang="en-US" altLang="zh-TW" b="1" dirty="0" err="1">
                <a:solidFill>
                  <a:srgbClr val="404040"/>
                </a:solidFill>
                <a:latin typeface="Georgia" panose="02040502050405020303" pitchFamily="18" charset="0"/>
                <a:cs typeface="PMingLiU" panose="02020500000000000000" pitchFamily="18" charset="-120"/>
              </a:rPr>
              <a:t>RMSprop</a:t>
            </a:r>
            <a:r>
              <a:rPr lang="en-US" altLang="zh-TW" b="1" dirty="0">
                <a:solidFill>
                  <a:srgbClr val="404040"/>
                </a:solidFill>
                <a:latin typeface="Georgia" panose="02040502050405020303" pitchFamily="18" charset="0"/>
                <a:cs typeface="PMingLiU" panose="02020500000000000000" pitchFamily="18" charset="-120"/>
              </a:rPr>
              <a:t>, </a:t>
            </a:r>
            <a:r>
              <a:rPr lang="en-US" altLang="zh-TW" b="1" dirty="0" err="1">
                <a:solidFill>
                  <a:srgbClr val="404040"/>
                </a:solidFill>
                <a:latin typeface="Georgia" panose="02040502050405020303" pitchFamily="18" charset="0"/>
                <a:cs typeface="PMingLiU" panose="02020500000000000000" pitchFamily="18" charset="-120"/>
              </a:rPr>
              <a:t>Adagrad</a:t>
            </a:r>
            <a:r>
              <a:rPr lang="en-US" altLang="zh-TW" b="1" dirty="0">
                <a:solidFill>
                  <a:srgbClr val="404040"/>
                </a:solidFill>
                <a:latin typeface="Georgia" panose="02040502050405020303" pitchFamily="18" charset="0"/>
                <a:cs typeface="PMingLiU" panose="02020500000000000000" pitchFamily="18" charset="-120"/>
              </a:rPr>
              <a:t>, </a:t>
            </a:r>
            <a:r>
              <a:rPr lang="en-US" altLang="zh-TW" b="1" dirty="0" err="1">
                <a:solidFill>
                  <a:srgbClr val="404040"/>
                </a:solidFill>
                <a:latin typeface="Georgia" panose="02040502050405020303" pitchFamily="18" charset="0"/>
                <a:cs typeface="PMingLiU" panose="02020500000000000000" pitchFamily="18" charset="-120"/>
              </a:rPr>
              <a:t>Adadelta</a:t>
            </a:r>
            <a:r>
              <a:rPr lang="en-US" altLang="zh-TW" b="1" dirty="0">
                <a:solidFill>
                  <a:srgbClr val="404040"/>
                </a:solidFill>
                <a:latin typeface="Georgia" panose="02040502050405020303" pitchFamily="18" charset="0"/>
                <a:cs typeface="PMingLiU" panose="02020500000000000000" pitchFamily="18" charset="-120"/>
              </a:rPr>
              <a:t>, Adam, </a:t>
            </a:r>
            <a:r>
              <a:rPr lang="en-US" altLang="zh-TW" b="1" dirty="0" err="1">
                <a:solidFill>
                  <a:srgbClr val="404040"/>
                </a:solidFill>
                <a:latin typeface="Georgia" panose="02040502050405020303" pitchFamily="18" charset="0"/>
                <a:cs typeface="PMingLiU" panose="02020500000000000000" pitchFamily="18" charset="-120"/>
              </a:rPr>
              <a:t>Adamax</a:t>
            </a:r>
            <a:r>
              <a:rPr lang="en-US" altLang="zh-TW" b="1" dirty="0">
                <a:solidFill>
                  <a:srgbClr val="404040"/>
                </a:solidFill>
                <a:latin typeface="Georgia" panose="02040502050405020303" pitchFamily="18" charset="0"/>
                <a:cs typeface="PMingLiU" panose="02020500000000000000" pitchFamily="18" charset="-120"/>
              </a:rPr>
              <a:t>, </a:t>
            </a:r>
            <a:r>
              <a:rPr lang="en-US" altLang="zh-TW" b="1" dirty="0" err="1">
                <a:solidFill>
                  <a:srgbClr val="404040"/>
                </a:solidFill>
                <a:latin typeface="Georgia" panose="02040502050405020303" pitchFamily="18" charset="0"/>
                <a:cs typeface="PMingLiU" panose="02020500000000000000" pitchFamily="18" charset="-120"/>
              </a:rPr>
              <a:t>Nadam</a:t>
            </a:r>
            <a:endParaRPr lang="zh-TW" altLang="zh-TW" b="1" dirty="0">
              <a:latin typeface="PMingLiU" panose="02020500000000000000" pitchFamily="18" charset="-120"/>
              <a:cs typeface="PMingLiU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1" grpId="0" animBg="1"/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59" y="330137"/>
            <a:ext cx="6584974" cy="131228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895" y="3760052"/>
            <a:ext cx="4997644" cy="21835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19872" y="365126"/>
            <a:ext cx="1805189" cy="123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63639" y="1868965"/>
            <a:ext cx="624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3.2: Find the optimal network parameters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47" y="2504862"/>
            <a:ext cx="8771898" cy="441579"/>
          </a:xfrm>
          <a:prstGeom prst="rect">
            <a:avLst/>
          </a:prstGeom>
        </p:spPr>
      </p:pic>
      <p:cxnSp>
        <p:nvCxnSpPr>
          <p:cNvPr id="18" name="直線單箭頭接點 17"/>
          <p:cNvCxnSpPr>
            <a:stCxn id="26" idx="0"/>
          </p:cNvCxnSpPr>
          <p:nvPr/>
        </p:nvCxnSpPr>
        <p:spPr>
          <a:xfrm flipH="1" flipV="1">
            <a:off x="2157627" y="2946441"/>
            <a:ext cx="355706" cy="464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3729417" y="2892479"/>
            <a:ext cx="1512284" cy="514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7273" y="6370458"/>
            <a:ext cx="8783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https://www.tensorflow.org/versions/r0.8/tutorials/mnist/beginners/index.html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70078" y="5751465"/>
            <a:ext cx="417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Number of training examples</a:t>
            </a:r>
            <a:endParaRPr lang="zh-TW" altLang="en-US" sz="2400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318" y="3726114"/>
            <a:ext cx="2852838" cy="2063213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634821" y="3410788"/>
            <a:ext cx="175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numpy</a:t>
            </a:r>
            <a:r>
              <a:rPr lang="en-US" altLang="zh-TW" sz="2400" dirty="0"/>
              <a:t> array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273" y="4431359"/>
            <a:ext cx="1336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</a:p>
          <a:p>
            <a:pPr algn="ctr"/>
            <a:r>
              <a:rPr lang="en-US" altLang="zh-TW" sz="2400" dirty="0"/>
              <a:t>=784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153324" y="3333232"/>
            <a:ext cx="175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numpy</a:t>
            </a:r>
            <a:r>
              <a:rPr lang="en-US" altLang="zh-TW" sz="2400" dirty="0"/>
              <a:t> array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428511" y="4434301"/>
            <a:ext cx="54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90090" y="5789327"/>
            <a:ext cx="417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Number of training examples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318069" y="4302233"/>
            <a:ext cx="99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694740" y="4300890"/>
            <a:ext cx="99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8" grpId="0"/>
      <p:bldP spid="30" grpId="0"/>
      <p:bldP spid="34" grpId="0"/>
      <p:bldP spid="35" grpId="0"/>
      <p:bldP spid="4" grpId="0"/>
      <p:bldP spid="2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58864" y="1778496"/>
            <a:ext cx="421911" cy="671513"/>
            <a:chOff x="510563" y="3417283"/>
            <a:chExt cx="421911" cy="671513"/>
          </a:xfrm>
        </p:grpSpPr>
        <p:sp>
          <p:nvSpPr>
            <p:cNvPr id="5" name="矩形 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2058789" y="178106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 rot="5400000">
            <a:off x="2281307" y="332380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627406" y="211425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027655" y="210904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26170" y="1778496"/>
            <a:ext cx="428323" cy="671513"/>
            <a:chOff x="507357" y="3417283"/>
            <a:chExt cx="428323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4444214" y="1778496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462" t="-1639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39" name="左-右雙向箭號 38"/>
          <p:cNvSpPr/>
          <p:nvPr/>
        </p:nvSpPr>
        <p:spPr>
          <a:xfrm>
            <a:off x="3785800" y="207047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927373" y="2265204"/>
                <a:ext cx="3124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73" y="2265204"/>
                <a:ext cx="312457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3077" t="-1667" r="-769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1209850" y="2586461"/>
            <a:ext cx="526106" cy="671513"/>
            <a:chOff x="458466" y="3417283"/>
            <a:chExt cx="526106" cy="671513"/>
          </a:xfrm>
        </p:grpSpPr>
        <p:sp>
          <p:nvSpPr>
            <p:cNvPr id="48" name="矩形 47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0" name="矩形 49"/>
          <p:cNvSpPr/>
          <p:nvPr/>
        </p:nvSpPr>
        <p:spPr>
          <a:xfrm>
            <a:off x="2061873" y="258063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1627529" y="292221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3027778" y="291700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/>
          <p:cNvGrpSpPr/>
          <p:nvPr/>
        </p:nvGrpSpPr>
        <p:grpSpPr>
          <a:xfrm>
            <a:off x="3377157" y="2586461"/>
            <a:ext cx="532518" cy="671513"/>
            <a:chOff x="455261" y="3417283"/>
            <a:chExt cx="532518" cy="671513"/>
          </a:xfrm>
        </p:grpSpPr>
        <p:sp>
          <p:nvSpPr>
            <p:cNvPr id="54" name="矩形 53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6" name="矩形 55"/>
          <p:cNvSpPr/>
          <p:nvPr/>
        </p:nvSpPr>
        <p:spPr>
          <a:xfrm>
            <a:off x="4447297" y="2586461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t="-18333" r="-3372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58" name="左-右雙向箭號 57"/>
          <p:cNvSpPr/>
          <p:nvPr/>
        </p:nvSpPr>
        <p:spPr>
          <a:xfrm>
            <a:off x="3783522" y="285203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6216" r="-540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pic>
        <p:nvPicPr>
          <p:cNvPr id="60" name="圖片 5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53541" y="1961431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" name="圖片 6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11991" y="4331374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2" name="圖片 6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24563" y="2718563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3" name="圖片 62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778436" y="5322008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5" name="群組 64"/>
          <p:cNvGrpSpPr/>
          <p:nvPr/>
        </p:nvGrpSpPr>
        <p:grpSpPr>
          <a:xfrm>
            <a:off x="1244871" y="4218355"/>
            <a:ext cx="421910" cy="671513"/>
            <a:chOff x="510564" y="3417283"/>
            <a:chExt cx="421910" cy="671513"/>
          </a:xfrm>
        </p:grpSpPr>
        <p:sp>
          <p:nvSpPr>
            <p:cNvPr id="66" name="矩形 6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68" name="矩形 67"/>
          <p:cNvSpPr/>
          <p:nvPr/>
        </p:nvSpPr>
        <p:spPr>
          <a:xfrm>
            <a:off x="2044795" y="422092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2266552" y="590866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1613412" y="455411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3013661" y="4548903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3412177" y="4218355"/>
            <a:ext cx="428322" cy="671513"/>
            <a:chOff x="507358" y="3417283"/>
            <a:chExt cx="428322" cy="671513"/>
          </a:xfrm>
        </p:grpSpPr>
        <p:sp>
          <p:nvSpPr>
            <p:cNvPr id="73" name="矩形 72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507358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4430220" y="4218355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462" t="-16393" r="-4923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77" name="左-右雙向箭號 76"/>
          <p:cNvSpPr/>
          <p:nvPr/>
        </p:nvSpPr>
        <p:spPr>
          <a:xfrm>
            <a:off x="3771806" y="45103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3077" r="-9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grpSp>
        <p:nvGrpSpPr>
          <p:cNvPr id="79" name="群組 78"/>
          <p:cNvGrpSpPr/>
          <p:nvPr/>
        </p:nvGrpSpPr>
        <p:grpSpPr>
          <a:xfrm>
            <a:off x="1210370" y="5171460"/>
            <a:ext cx="526106" cy="671513"/>
            <a:chOff x="458466" y="3417283"/>
            <a:chExt cx="526106" cy="671513"/>
          </a:xfrm>
        </p:grpSpPr>
        <p:sp>
          <p:nvSpPr>
            <p:cNvPr id="80" name="矩形 79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2" name="矩形 81"/>
          <p:cNvSpPr/>
          <p:nvPr/>
        </p:nvSpPr>
        <p:spPr>
          <a:xfrm>
            <a:off x="2062393" y="516563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83" name="直線單箭頭接點 82"/>
          <p:cNvCxnSpPr/>
          <p:nvPr/>
        </p:nvCxnSpPr>
        <p:spPr>
          <a:xfrm flipV="1">
            <a:off x="1628049" y="5507215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028298" y="5502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3377677" y="5171460"/>
            <a:ext cx="532518" cy="671513"/>
            <a:chOff x="455261" y="3417283"/>
            <a:chExt cx="532518" cy="671513"/>
          </a:xfrm>
        </p:grpSpPr>
        <p:sp>
          <p:nvSpPr>
            <p:cNvPr id="86" name="矩形 8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8" name="矩形 87"/>
          <p:cNvSpPr/>
          <p:nvPr/>
        </p:nvSpPr>
        <p:spPr>
          <a:xfrm>
            <a:off x="4447817" y="5171460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4118" t="-18333" r="-3529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90" name="左-右雙向箭號 89"/>
          <p:cNvSpPr/>
          <p:nvPr/>
        </p:nvSpPr>
        <p:spPr>
          <a:xfrm>
            <a:off x="3784042" y="54370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3837322" y="5682008"/>
                <a:ext cx="442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322" y="5682008"/>
                <a:ext cx="442301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16438" r="-547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94" name="文字方塊 93"/>
          <p:cNvSpPr txBox="1"/>
          <p:nvPr/>
        </p:nvSpPr>
        <p:spPr>
          <a:xfrm>
            <a:off x="5201054" y="1759132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1</a:t>
            </a:r>
            <a:r>
              <a:rPr lang="en-US" altLang="zh-TW" sz="2400" baseline="30000" dirty="0"/>
              <a:t>st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179448" y="904753"/>
            <a:ext cx="343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Randomly initialize network parameters</a:t>
            </a:r>
            <a:endParaRPr lang="zh-TW" altLang="en-US" sz="2400" baseline="30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214990" y="3136165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107" name="文字方塊 106"/>
          <p:cNvSpPr txBox="1"/>
          <p:nvPr/>
        </p:nvSpPr>
        <p:spPr>
          <a:xfrm rot="16200000">
            <a:off x="-479666" y="2468681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16200000">
            <a:off x="-488377" y="4939476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48662" y="1634942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48662" y="4132044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blipFill rotWithShape="1">
                <a:blip r:embed="rId15"/>
                <a:stretch>
                  <a:fillRect l="-3403" t="-1639" r="-524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blipFill rotWithShape="1">
                <a:blip r:embed="rId16"/>
                <a:stretch>
                  <a:fillRect l="-3038" t="-1639" r="-506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726242" y="2614145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5726242" y="3950553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228849" y="4734287"/>
            <a:ext cx="353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Until all mini-batches have been picked</a:t>
            </a:r>
            <a:endParaRPr lang="zh-TW" altLang="en-US" sz="2400" baseline="30000" dirty="0"/>
          </a:p>
        </p:txBody>
      </p:sp>
      <p:sp>
        <p:nvSpPr>
          <p:cNvPr id="96" name="文字方塊 95"/>
          <p:cNvSpPr txBox="1"/>
          <p:nvPr/>
        </p:nvSpPr>
        <p:spPr>
          <a:xfrm rot="5400000">
            <a:off x="6523363" y="4589259"/>
            <a:ext cx="7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baseline="30000" dirty="0"/>
          </a:p>
        </p:txBody>
      </p:sp>
      <p:sp>
        <p:nvSpPr>
          <p:cNvPr id="98" name="矩形 97"/>
          <p:cNvSpPr/>
          <p:nvPr/>
        </p:nvSpPr>
        <p:spPr>
          <a:xfrm>
            <a:off x="5951196" y="5552015"/>
            <a:ext cx="2209169" cy="44716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one epoch</a:t>
            </a:r>
            <a:endParaRPr lang="zh-TW" altLang="en-US" sz="2400" dirty="0"/>
          </a:p>
        </p:txBody>
      </p:sp>
      <p:sp>
        <p:nvSpPr>
          <p:cNvPr id="99" name="矩形 98"/>
          <p:cNvSpPr/>
          <p:nvPr/>
        </p:nvSpPr>
        <p:spPr>
          <a:xfrm>
            <a:off x="5201053" y="1796342"/>
            <a:ext cx="3820463" cy="37280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5335426" y="6082993"/>
            <a:ext cx="3436207" cy="51835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Repeat the above process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412177" y="156580"/>
            <a:ext cx="555948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We do not really minimize total loss!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7" grpId="0"/>
      <p:bldP spid="107" grpId="0"/>
      <p:bldP spid="108" grpId="0"/>
      <p:bldP spid="109" grpId="0" animBg="1"/>
      <p:bldP spid="110" grpId="0" animBg="1"/>
      <p:bldP spid="112" grpId="0"/>
      <p:bldP spid="113" grpId="0"/>
      <p:bldP spid="7" grpId="0"/>
      <p:bldP spid="92" grpId="0"/>
      <p:bldP spid="93" grpId="0"/>
      <p:bldP spid="96" grpId="0"/>
      <p:bldP spid="98" grpId="0" animBg="1"/>
      <p:bldP spid="99" grpId="0" animBg="1"/>
      <p:bldP spid="100" grpId="0" animBg="1"/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16" y="1507902"/>
            <a:ext cx="8771898" cy="441579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151086" y="2470838"/>
            <a:ext cx="4789170" cy="2364808"/>
            <a:chOff x="186028" y="1634942"/>
            <a:chExt cx="4789170" cy="2364808"/>
          </a:xfrm>
        </p:grpSpPr>
        <p:grpSp>
          <p:nvGrpSpPr>
            <p:cNvPr id="5" name="群組 4"/>
            <p:cNvGrpSpPr/>
            <p:nvPr/>
          </p:nvGrpSpPr>
          <p:grpSpPr>
            <a:xfrm>
              <a:off x="1258864" y="1778496"/>
              <a:ext cx="421911" cy="671513"/>
              <a:chOff x="510563" y="3417283"/>
              <a:chExt cx="421911" cy="67151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10563" y="3522206"/>
                <a:ext cx="4219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2058789" y="178106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sp>
          <p:nvSpPr>
            <p:cNvPr id="9" name="文字方塊 8"/>
            <p:cNvSpPr txBox="1"/>
            <p:nvPr/>
          </p:nvSpPr>
          <p:spPr>
            <a:xfrm rot="5400000">
              <a:off x="2281307" y="3323803"/>
              <a:ext cx="828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1627406" y="2114251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027655" y="2109044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3426170" y="1778496"/>
              <a:ext cx="428323" cy="671513"/>
              <a:chOff x="507357" y="3417283"/>
              <a:chExt cx="428323" cy="6715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07357" y="3522206"/>
                <a:ext cx="4283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44214" y="1778496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8750" t="-16393" r="-48438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p:sp>
          <p:nvSpPr>
            <p:cNvPr id="17" name="左-右雙向箭號 16"/>
            <p:cNvSpPr/>
            <p:nvPr/>
          </p:nvSpPr>
          <p:spPr>
            <a:xfrm>
              <a:off x="3785800" y="207047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3529" t="-1667" r="-9804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p:grpSp>
          <p:nvGrpSpPr>
            <p:cNvPr id="19" name="群組 18"/>
            <p:cNvGrpSpPr/>
            <p:nvPr/>
          </p:nvGrpSpPr>
          <p:grpSpPr>
            <a:xfrm>
              <a:off x="1209850" y="2586461"/>
              <a:ext cx="526106" cy="671513"/>
              <a:chOff x="458466" y="3417283"/>
              <a:chExt cx="526106" cy="6715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8466" y="3522206"/>
                <a:ext cx="526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2061873" y="258063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23" name="直線單箭頭接點 22"/>
            <p:cNvCxnSpPr/>
            <p:nvPr/>
          </p:nvCxnSpPr>
          <p:spPr>
            <a:xfrm flipV="1">
              <a:off x="1627529" y="2922216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V="1">
              <a:off x="3027778" y="2917009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377157" y="2586461"/>
              <a:ext cx="532518" cy="671513"/>
              <a:chOff x="455261" y="3417283"/>
              <a:chExt cx="532518" cy="67151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55261" y="3522206"/>
                <a:ext cx="5325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447297" y="2586461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953" t="-18033" r="-33721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p:sp>
          <p:nvSpPr>
            <p:cNvPr id="30" name="左-右雙向箭號 29"/>
            <p:cNvSpPr/>
            <p:nvPr/>
          </p:nvSpPr>
          <p:spPr>
            <a:xfrm>
              <a:off x="3783522" y="285203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216" r="-540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p:pic>
          <p:nvPicPr>
            <p:cNvPr id="32" name="圖片 31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853541" y="1961431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3" name="圖片 32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824563" y="2718563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4" name="文字方塊 33"/>
            <p:cNvSpPr txBox="1"/>
            <p:nvPr/>
          </p:nvSpPr>
          <p:spPr>
            <a:xfrm rot="16200000">
              <a:off x="-422074" y="2569533"/>
              <a:ext cx="1677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Mini-batch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48662" y="1634942"/>
              <a:ext cx="4279192" cy="2310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9" name="直線接點 48"/>
          <p:cNvCxnSpPr/>
          <p:nvPr/>
        </p:nvCxnSpPr>
        <p:spPr>
          <a:xfrm>
            <a:off x="4606965" y="1851025"/>
            <a:ext cx="22262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7072631" y="1851025"/>
            <a:ext cx="178461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342215" y="1858521"/>
            <a:ext cx="2348841" cy="5883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6833213" y="1883446"/>
            <a:ext cx="1204203" cy="651284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08102" y="4743551"/>
            <a:ext cx="439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100 examples in a mini-batch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3099285" y="6214730"/>
            <a:ext cx="27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Repeat 20 times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5053883" y="2470838"/>
            <a:ext cx="4032887" cy="4241231"/>
            <a:chOff x="5201053" y="1759132"/>
            <a:chExt cx="4032887" cy="4241231"/>
          </a:xfrm>
        </p:grpSpPr>
        <p:sp>
          <p:nvSpPr>
            <p:cNvPr id="55" name="文字方塊 54"/>
            <p:cNvSpPr txBox="1"/>
            <p:nvPr/>
          </p:nvSpPr>
          <p:spPr>
            <a:xfrm>
              <a:off x="5201054" y="1759132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1</a:t>
              </a:r>
              <a:r>
                <a:rPr lang="en-US" altLang="zh-TW" sz="2400" baseline="30000" dirty="0"/>
                <a:t>st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5214990" y="3136165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2</a:t>
              </a:r>
              <a:r>
                <a:rPr lang="en-US" altLang="zh-TW" sz="2400" baseline="30000" dirty="0"/>
                <a:t>nd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3403" t="-1639" r="-524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3038" t="-1667" r="-506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  <a:endParaRPr lang="zh-TW" altLang="en-US">
                    <a:noFill/>
                  </a:endParaRPr>
                </a:p>
              </p:txBody>
            </p:sp>
          </mc:Fallback>
        </mc:AlternateContent>
        <p:sp>
          <p:nvSpPr>
            <p:cNvPr id="61" name="文字方塊 60"/>
            <p:cNvSpPr txBox="1"/>
            <p:nvPr/>
          </p:nvSpPr>
          <p:spPr>
            <a:xfrm>
              <a:off x="5726242" y="2614145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5726242" y="3950553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5228849" y="4734287"/>
              <a:ext cx="3537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Until all mini-batches have been picked</a:t>
              </a:r>
              <a:endParaRPr lang="zh-TW" altLang="en-US" sz="2400" baseline="30000" dirty="0"/>
            </a:p>
          </p:txBody>
        </p:sp>
        <p:sp>
          <p:nvSpPr>
            <p:cNvPr id="64" name="文字方塊 63"/>
            <p:cNvSpPr txBox="1"/>
            <p:nvPr/>
          </p:nvSpPr>
          <p:spPr>
            <a:xfrm rot="5400000">
              <a:off x="6523363" y="4589259"/>
              <a:ext cx="75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</a:t>
              </a:r>
              <a:endParaRPr lang="zh-TW" altLang="en-US" sz="2400" baseline="3000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5991271" y="5553202"/>
              <a:ext cx="2209169" cy="4471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one epoch</a:t>
              </a:r>
              <a:endParaRPr lang="zh-TW" altLang="en-US" sz="24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201053" y="1796342"/>
              <a:ext cx="3820463" cy="3728024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7" name="文字方塊 66"/>
          <p:cNvSpPr txBox="1"/>
          <p:nvPr/>
        </p:nvSpPr>
        <p:spPr>
          <a:xfrm>
            <a:off x="518748" y="5150312"/>
            <a:ext cx="214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Batch size = 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600781" y="5618131"/>
            <a:ext cx="44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Stochastic gradient descent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7" name="箭號: 向右 36"/>
          <p:cNvSpPr/>
          <p:nvPr/>
        </p:nvSpPr>
        <p:spPr>
          <a:xfrm>
            <a:off x="2705962" y="5266771"/>
            <a:ext cx="495298" cy="351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3447103" y="462077"/>
            <a:ext cx="5527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Batch size influences both </a:t>
            </a:r>
            <a:r>
              <a:rPr lang="en-US" altLang="zh-TW" sz="2800" b="1" i="1" dirty="0"/>
              <a:t>speed</a:t>
            </a:r>
            <a:r>
              <a:rPr lang="en-US" altLang="zh-TW" sz="2800" dirty="0"/>
              <a:t> and </a:t>
            </a:r>
            <a:r>
              <a:rPr lang="en-US" altLang="zh-TW" sz="2800" b="1" i="1" dirty="0"/>
              <a:t>performance</a:t>
            </a:r>
            <a:r>
              <a:rPr lang="en-US" altLang="zh-TW" sz="2800" dirty="0"/>
              <a:t>. You have to tune it.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67" grpId="0"/>
      <p:bldP spid="68" grpId="0"/>
      <p:bldP spid="37" grpId="0" animBg="1"/>
      <p:bldP spid="6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0DDC0-6DD8-4754-B2F6-E1E3AA76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Acknowledgements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91A59-9E22-4B26-8AD3-0C1E193FE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Most of the presentation contents are derived from the following materials:</a:t>
            </a:r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http://speech.ee.ntu.edu.tw/~tlkagk/courses_ML17.html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45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B2EFD9-6B68-4AB4-8E85-EB781B0A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76614" cy="1325563"/>
          </a:xfrm>
        </p:spPr>
        <p:txBody>
          <a:bodyPr/>
          <a:lstStyle/>
          <a:p>
            <a:r>
              <a:rPr lang="en-US" altLang="zh-CN" dirty="0"/>
              <a:t>Deep Learning in </a:t>
            </a:r>
            <a:r>
              <a:rPr lang="en-US" altLang="zh-CN" dirty="0" err="1"/>
              <a:t>Language&amp;Speech</a:t>
            </a:r>
            <a:endParaRPr lang="zh-CN" altLang="en-US" dirty="0"/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A1BCF3B2-C83F-4D0B-82A7-935EF461F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969" y="2132856"/>
            <a:ext cx="4621296" cy="1524893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CN" sz="4000" i="1" dirty="0"/>
              <a:t>Chatbots</a:t>
            </a:r>
            <a:endParaRPr lang="en-US" sz="4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66CE15D9-4EC0-47F0-859D-C3354489D0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359089" y="1372502"/>
            <a:ext cx="4207107" cy="2735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9" descr="A picture containing person, indoor, table, floor&#10;&#10;Description automatically generated">
            <a:extLst>
              <a:ext uri="{FF2B5EF4-FFF2-40B4-BE49-F238E27FC236}">
                <a16:creationId xmlns:a16="http://schemas.microsoft.com/office/drawing/2014/main" id="{B3A779D9-4C2C-405B-BEFC-8032164AD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20" y="4180707"/>
            <a:ext cx="6502400" cy="2463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588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</TotalTime>
  <Words>3871</Words>
  <Application>Microsoft Office PowerPoint</Application>
  <PresentationFormat>全屏显示(4:3)</PresentationFormat>
  <Paragraphs>1767</Paragraphs>
  <Slides>84</Slides>
  <Notes>39</Notes>
  <HiddenSlides>0</HiddenSlides>
  <MMClips>2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6" baseType="lpstr">
      <vt:lpstr>KaiTi</vt:lpstr>
      <vt:lpstr>PMingLiU</vt:lpstr>
      <vt:lpstr>Microsoft YaHei</vt:lpstr>
      <vt:lpstr>Arial</vt:lpstr>
      <vt:lpstr>Calibri</vt:lpstr>
      <vt:lpstr>Calibri Light</vt:lpstr>
      <vt:lpstr>Cambria Math</vt:lpstr>
      <vt:lpstr>Georgia</vt:lpstr>
      <vt:lpstr>Times New Roman</vt:lpstr>
      <vt:lpstr>Wingdings</vt:lpstr>
      <vt:lpstr>Office 佈景主題</vt:lpstr>
      <vt:lpstr>方程式</vt:lpstr>
      <vt:lpstr>Deep Learning</vt:lpstr>
      <vt:lpstr>What is Deep Learning?</vt:lpstr>
      <vt:lpstr>Deep Learning in Vision</vt:lpstr>
      <vt:lpstr>Deep Learning in Vision</vt:lpstr>
      <vt:lpstr>Deep Learning in Robotics</vt:lpstr>
      <vt:lpstr>Deep Learning in Robotics</vt:lpstr>
      <vt:lpstr>Deep Learning in Robotics</vt:lpstr>
      <vt:lpstr>Deep Learning in Language&amp;Speech</vt:lpstr>
      <vt:lpstr>Deep Learning in Language&amp;Speech</vt:lpstr>
      <vt:lpstr>Deep Learning in Music&amp;Arts</vt:lpstr>
      <vt:lpstr>Deep Learning in Music&amp;Arts</vt:lpstr>
      <vt:lpstr>PowerPoint 演示文稿</vt:lpstr>
      <vt:lpstr>Three Steps for Deep Learning</vt:lpstr>
      <vt:lpstr>Neural Network </vt:lpstr>
      <vt:lpstr>Fully Connect Feedforward Network</vt:lpstr>
      <vt:lpstr>Fully Connect Feedforward Network</vt:lpstr>
      <vt:lpstr>Fully Connect Feedforward Network</vt:lpstr>
      <vt:lpstr>Fully Connect Feedforward Network</vt:lpstr>
      <vt:lpstr>PowerPoint 演示文稿</vt:lpstr>
      <vt:lpstr>PowerPoint 演示文稿</vt:lpstr>
      <vt:lpstr>Matrix Operation</vt:lpstr>
      <vt:lpstr>Neural Network </vt:lpstr>
      <vt:lpstr>Neural Network </vt:lpstr>
      <vt:lpstr>Output Layer  as Multi-Class Classifier</vt:lpstr>
      <vt:lpstr>Example Application</vt:lpstr>
      <vt:lpstr>Example Application</vt:lpstr>
      <vt:lpstr>Example Application</vt:lpstr>
      <vt:lpstr>FAQ</vt:lpstr>
      <vt:lpstr>Three Steps for Deep Learning</vt:lpstr>
      <vt:lpstr>Loss for an Example</vt:lpstr>
      <vt:lpstr>Total Loss</vt:lpstr>
      <vt:lpstr>Three Steps for Deep Learning</vt:lpstr>
      <vt:lpstr>Gradient Descent</vt:lpstr>
      <vt:lpstr>Backpropagation (反向傳播)</vt:lpstr>
      <vt:lpstr>Compute Gradient  Example 1</vt:lpstr>
      <vt:lpstr>Compute Gradient  Example 2</vt:lpstr>
      <vt:lpstr>Compute Gradient  Example 3</vt:lpstr>
      <vt:lpstr>Compute Gradient  Example 4</vt:lpstr>
      <vt:lpstr>Compute Gradient  Example 5</vt:lpstr>
      <vt:lpstr>Compute Gradient  Example 6</vt:lpstr>
      <vt:lpstr>Compute Gradient  Example 7</vt:lpstr>
      <vt:lpstr>Compute Gradient  Example 8</vt:lpstr>
      <vt:lpstr>Compute Gradient  Example 9</vt:lpstr>
      <vt:lpstr>Compute Gradient  Example 10</vt:lpstr>
      <vt:lpstr>Compute Gradient  Example 11</vt:lpstr>
      <vt:lpstr>Compute Gradient  Example 12</vt:lpstr>
      <vt:lpstr>Compute Gradient  Example 13</vt:lpstr>
      <vt:lpstr>Convolutional  Neural Network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Colorful image</vt:lpstr>
      <vt:lpstr>PowerPoint 演示文稿</vt:lpstr>
      <vt:lpstr>PowerPoint 演示文稿</vt:lpstr>
      <vt:lpstr>PowerPoint 演示文稿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PowerPoint 演示文稿</vt:lpstr>
      <vt:lpstr>PowerPoint 演示文稿</vt:lpstr>
      <vt:lpstr>PowerPoint 演示文稿</vt:lpstr>
      <vt:lpstr>DL Framework</vt:lpstr>
      <vt:lpstr>Tensorflow complicated, but powerful Pytorch easy, flexible Keras Very easy, but a little bit not flexible</vt:lpstr>
      <vt:lpstr>Keras</vt:lpstr>
      <vt:lpstr>使用 Keras 心得</vt:lpstr>
      <vt:lpstr>“Hello world”</vt:lpstr>
      <vt:lpstr>Keras</vt:lpstr>
      <vt:lpstr>Keras</vt:lpstr>
      <vt:lpstr>Keras</vt:lpstr>
      <vt:lpstr>Keras</vt:lpstr>
      <vt:lpstr>Mini-batch</vt:lpstr>
      <vt:lpstr>Mini-batch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Alex</cp:lastModifiedBy>
  <cp:revision>43</cp:revision>
  <dcterms:created xsi:type="dcterms:W3CDTF">2016-10-09T14:12:16Z</dcterms:created>
  <dcterms:modified xsi:type="dcterms:W3CDTF">2019-06-01T12:55:50Z</dcterms:modified>
</cp:coreProperties>
</file>